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62" r:id="rId6"/>
    <p:sldId id="266" r:id="rId7"/>
    <p:sldId id="264" r:id="rId8"/>
    <p:sldId id="265" r:id="rId9"/>
    <p:sldId id="267" r:id="rId10"/>
    <p:sldId id="263" r:id="rId11"/>
    <p:sldId id="268" r:id="rId12"/>
    <p:sldId id="269" r:id="rId13"/>
    <p:sldId id="257" r:id="rId14"/>
    <p:sldId id="258" r:id="rId15"/>
    <p:sldId id="259" r:id="rId16"/>
    <p:sldId id="260" r:id="rId17"/>
    <p:sldId id="261"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52C7E6-B1F3-4A1A-A5B7-2BE78DE16EAA}" v="3" dt="2022-03-25T07:37:11.6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snapToGrid="0">
      <p:cViewPr varScale="1">
        <p:scale>
          <a:sx n="86" d="100"/>
          <a:sy n="86" d="100"/>
        </p:scale>
        <p:origin x="47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Gevers - van Uden" userId="3bc1b155-21dc-4228-af2e-9a69b1d3578e" providerId="ADAL" clId="{A052C7E6-B1F3-4A1A-A5B7-2BE78DE16EAA}"/>
    <pc:docChg chg="custSel modSld">
      <pc:chgData name="Kim Gevers - van Uden" userId="3bc1b155-21dc-4228-af2e-9a69b1d3578e" providerId="ADAL" clId="{A052C7E6-B1F3-4A1A-A5B7-2BE78DE16EAA}" dt="2022-03-25T07:39:05.887" v="303" actId="478"/>
      <pc:docMkLst>
        <pc:docMk/>
      </pc:docMkLst>
      <pc:sldChg chg="modSp mod">
        <pc:chgData name="Kim Gevers - van Uden" userId="3bc1b155-21dc-4228-af2e-9a69b1d3578e" providerId="ADAL" clId="{A052C7E6-B1F3-4A1A-A5B7-2BE78DE16EAA}" dt="2022-03-25T07:33:03.014" v="93" actId="20577"/>
        <pc:sldMkLst>
          <pc:docMk/>
          <pc:sldMk cId="4010290792" sldId="256"/>
        </pc:sldMkLst>
        <pc:spChg chg="mod">
          <ac:chgData name="Kim Gevers - van Uden" userId="3bc1b155-21dc-4228-af2e-9a69b1d3578e" providerId="ADAL" clId="{A052C7E6-B1F3-4A1A-A5B7-2BE78DE16EAA}" dt="2022-03-25T07:33:03.014" v="93" actId="20577"/>
          <ac:spMkLst>
            <pc:docMk/>
            <pc:sldMk cId="4010290792" sldId="256"/>
            <ac:spMk id="2" creationId="{00000000-0000-0000-0000-000000000000}"/>
          </ac:spMkLst>
        </pc:spChg>
        <pc:spChg chg="mod">
          <ac:chgData name="Kim Gevers - van Uden" userId="3bc1b155-21dc-4228-af2e-9a69b1d3578e" providerId="ADAL" clId="{A052C7E6-B1F3-4A1A-A5B7-2BE78DE16EAA}" dt="2022-03-25T07:32:56.162" v="92" actId="122"/>
          <ac:spMkLst>
            <pc:docMk/>
            <pc:sldMk cId="4010290792" sldId="256"/>
            <ac:spMk id="3" creationId="{00000000-0000-0000-0000-000000000000}"/>
          </ac:spMkLst>
        </pc:spChg>
      </pc:sldChg>
      <pc:sldChg chg="addSp modSp mod">
        <pc:chgData name="Kim Gevers - van Uden" userId="3bc1b155-21dc-4228-af2e-9a69b1d3578e" providerId="ADAL" clId="{A052C7E6-B1F3-4A1A-A5B7-2BE78DE16EAA}" dt="2022-03-25T07:38:11.290" v="300" actId="20577"/>
        <pc:sldMkLst>
          <pc:docMk/>
          <pc:sldMk cId="527591535" sldId="269"/>
        </pc:sldMkLst>
        <pc:spChg chg="add mod">
          <ac:chgData name="Kim Gevers - van Uden" userId="3bc1b155-21dc-4228-af2e-9a69b1d3578e" providerId="ADAL" clId="{A052C7E6-B1F3-4A1A-A5B7-2BE78DE16EAA}" dt="2022-03-25T07:38:11.290" v="300" actId="20577"/>
          <ac:spMkLst>
            <pc:docMk/>
            <pc:sldMk cId="527591535" sldId="269"/>
            <ac:spMk id="3" creationId="{528DBDCB-AC89-4F93-8A56-A387A5DE1731}"/>
          </ac:spMkLst>
        </pc:spChg>
        <pc:picChg chg="mod">
          <ac:chgData name="Kim Gevers - van Uden" userId="3bc1b155-21dc-4228-af2e-9a69b1d3578e" providerId="ADAL" clId="{A052C7E6-B1F3-4A1A-A5B7-2BE78DE16EAA}" dt="2022-03-25T07:37:11.690" v="227" actId="1076"/>
          <ac:picMkLst>
            <pc:docMk/>
            <pc:sldMk cId="527591535" sldId="269"/>
            <ac:picMk id="7172" creationId="{00000000-0000-0000-0000-000000000000}"/>
          </ac:picMkLst>
        </pc:picChg>
      </pc:sldChg>
      <pc:sldChg chg="delSp modSp mod">
        <pc:chgData name="Kim Gevers - van Uden" userId="3bc1b155-21dc-4228-af2e-9a69b1d3578e" providerId="ADAL" clId="{A052C7E6-B1F3-4A1A-A5B7-2BE78DE16EAA}" dt="2022-03-25T07:39:05.887" v="303" actId="478"/>
        <pc:sldMkLst>
          <pc:docMk/>
          <pc:sldMk cId="1629175212" sldId="270"/>
        </pc:sldMkLst>
        <pc:spChg chg="del mod">
          <ac:chgData name="Kim Gevers - van Uden" userId="3bc1b155-21dc-4228-af2e-9a69b1d3578e" providerId="ADAL" clId="{A052C7E6-B1F3-4A1A-A5B7-2BE78DE16EAA}" dt="2022-03-25T07:39:05.887" v="303" actId="478"/>
          <ac:spMkLst>
            <pc:docMk/>
            <pc:sldMk cId="1629175212" sldId="270"/>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nl-NL"/>
              <a:t>Klik om de stijl te bewerken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3/25/2022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nl-NL"/>
              <a:t>Klik op het pictogram als u een afbeelding wilt toevoegen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3/25/2022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nl-NL"/>
              <a:t>Klik om de stijl te bewerken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3/25/2022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nl-NL"/>
              <a:t>Klik om de stijl te bewerken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3/25/2022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nl-NL"/>
              <a:t>Klik om de stijl te bewerken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3/25/2022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nl-NL"/>
              <a:t>Klik om de stijl te bewerken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3/25/2022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nl-NL"/>
              <a:t>Klik om de stijl te bewerken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l-NL"/>
              <a:t>Klik op het pictogram als u een afbeelding wilt toevoegen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l-NL"/>
              <a:t>Klik op het pictogram als u een afbeelding wilt toevoegen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l-NL"/>
              <a:t>Klik op het pictogram als u een afbeelding wilt toevoegen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3/25/2022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nl-NL"/>
              <a:t>Klik om de stijl te bewerken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8A87A34-81AB-432B-8DAE-1953F412C126}" type="datetimeFigureOut">
              <a:rPr lang="en-US" dirty="0"/>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nl-NL"/>
              <a:t>Klik om de stijl te bewerken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41410" y="3073397"/>
            <a:ext cx="4878391" cy="271780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3073397"/>
            <a:ext cx="4875210" cy="271780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3/25/2022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3/25/2022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3/25/2022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youtu.be/Ndxdq_bUCw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err="1"/>
              <a:t>Professioneel</a:t>
            </a:r>
            <a:r>
              <a:rPr lang="en-US" dirty="0"/>
              <a:t> </a:t>
            </a:r>
            <a:r>
              <a:rPr lang="en-US" dirty="0" err="1"/>
              <a:t>handelen</a:t>
            </a:r>
            <a:r>
              <a:rPr lang="en-US" dirty="0"/>
              <a:t> </a:t>
            </a:r>
            <a:br>
              <a:rPr lang="en-US" dirty="0"/>
            </a:br>
            <a:r>
              <a:rPr lang="en-US" dirty="0" err="1"/>
              <a:t>Visie</a:t>
            </a:r>
            <a:r>
              <a:rPr lang="en-US" dirty="0"/>
              <a:t> op </a:t>
            </a:r>
            <a:r>
              <a:rPr lang="en-US" dirty="0" err="1"/>
              <a:t>zorg</a:t>
            </a:r>
            <a:r>
              <a:rPr lang="en-US" dirty="0"/>
              <a:t>. </a:t>
            </a:r>
          </a:p>
        </p:txBody>
      </p:sp>
      <p:sp>
        <p:nvSpPr>
          <p:cNvPr id="3" name="Ondertitel 2"/>
          <p:cNvSpPr>
            <a:spLocks noGrp="1"/>
          </p:cNvSpPr>
          <p:nvPr>
            <p:ph type="subTitle" idx="1"/>
          </p:nvPr>
        </p:nvSpPr>
        <p:spPr/>
        <p:txBody>
          <a:bodyPr/>
          <a:lstStyle/>
          <a:p>
            <a:pPr algn="ctr"/>
            <a:r>
              <a:rPr lang="en-US" dirty="0"/>
              <a:t>Les 2 </a:t>
            </a:r>
          </a:p>
          <a:p>
            <a:pPr algn="ctr"/>
            <a:r>
              <a:rPr lang="en-US" dirty="0"/>
              <a:t>MZ-</a:t>
            </a:r>
            <a:r>
              <a:rPr lang="en-US" dirty="0" err="1"/>
              <a:t>vz</a:t>
            </a:r>
            <a:r>
              <a:rPr lang="en-US" dirty="0"/>
              <a:t> </a:t>
            </a:r>
            <a:r>
              <a:rPr lang="en-US" dirty="0" err="1"/>
              <a:t>leerjaar</a:t>
            </a:r>
            <a:r>
              <a:rPr lang="en-US" dirty="0"/>
              <a:t> 1</a:t>
            </a:r>
          </a:p>
        </p:txBody>
      </p:sp>
    </p:spTree>
    <p:extLst>
      <p:ext uri="{BB962C8B-B14F-4D97-AF65-F5344CB8AC3E}">
        <p14:creationId xmlns:p14="http://schemas.microsoft.com/office/powerpoint/2010/main" val="4010290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Missie</a:t>
            </a:r>
            <a:r>
              <a:rPr lang="en-US" dirty="0"/>
              <a:t>, </a:t>
            </a:r>
            <a:r>
              <a:rPr lang="en-US" dirty="0" err="1"/>
              <a:t>visie</a:t>
            </a:r>
            <a:r>
              <a:rPr lang="en-US" dirty="0"/>
              <a:t> </a:t>
            </a:r>
            <a:r>
              <a:rPr lang="en-US" dirty="0" err="1"/>
              <a:t>en</a:t>
            </a:r>
            <a:r>
              <a:rPr lang="en-US" dirty="0"/>
              <a:t> </a:t>
            </a:r>
            <a:r>
              <a:rPr lang="en-US" dirty="0" err="1"/>
              <a:t>doelstellingen</a:t>
            </a:r>
            <a:r>
              <a:rPr lang="en-US" dirty="0"/>
              <a:t> van </a:t>
            </a:r>
            <a:r>
              <a:rPr lang="en-US" dirty="0" err="1"/>
              <a:t>instellingen</a:t>
            </a:r>
            <a:endParaRPr lang="en-US" dirty="0"/>
          </a:p>
        </p:txBody>
      </p:sp>
      <p:sp>
        <p:nvSpPr>
          <p:cNvPr id="3" name="Tijdelijke aanduiding voor inhoud 2"/>
          <p:cNvSpPr>
            <a:spLocks noGrp="1"/>
          </p:cNvSpPr>
          <p:nvPr>
            <p:ph idx="1"/>
          </p:nvPr>
        </p:nvSpPr>
        <p:spPr/>
        <p:txBody>
          <a:bodyPr>
            <a:normAutofit lnSpcReduction="10000"/>
          </a:bodyPr>
          <a:lstStyle/>
          <a:p>
            <a:r>
              <a:rPr lang="en-US" dirty="0" err="1"/>
              <a:t>Missie</a:t>
            </a:r>
            <a:r>
              <a:rPr lang="en-US" dirty="0"/>
              <a:t>: </a:t>
            </a:r>
            <a:r>
              <a:rPr lang="en-US" dirty="0" err="1"/>
              <a:t>Geeft</a:t>
            </a:r>
            <a:r>
              <a:rPr lang="en-US" dirty="0"/>
              <a:t> </a:t>
            </a:r>
            <a:r>
              <a:rPr lang="en-US" dirty="0" err="1"/>
              <a:t>antwoord</a:t>
            </a:r>
            <a:r>
              <a:rPr lang="en-US" dirty="0"/>
              <a:t> op de </a:t>
            </a:r>
            <a:r>
              <a:rPr lang="en-US" dirty="0" err="1"/>
              <a:t>vraag</a:t>
            </a:r>
            <a:r>
              <a:rPr lang="en-US" dirty="0"/>
              <a:t> </a:t>
            </a:r>
            <a:r>
              <a:rPr lang="en-US" dirty="0" err="1"/>
              <a:t>waarom</a:t>
            </a:r>
            <a:r>
              <a:rPr lang="en-US" dirty="0"/>
              <a:t> men in </a:t>
            </a:r>
            <a:r>
              <a:rPr lang="en-US" dirty="0" err="1"/>
              <a:t>een</a:t>
            </a:r>
            <a:r>
              <a:rPr lang="en-US" dirty="0"/>
              <a:t> </a:t>
            </a:r>
            <a:r>
              <a:rPr lang="en-US" dirty="0" err="1"/>
              <a:t>organisatie</a:t>
            </a:r>
            <a:r>
              <a:rPr lang="en-US" dirty="0"/>
              <a:t> </a:t>
            </a:r>
            <a:r>
              <a:rPr lang="en-US" dirty="0" err="1"/>
              <a:t>doet</a:t>
            </a:r>
            <a:r>
              <a:rPr lang="en-US" dirty="0"/>
              <a:t> wat men </a:t>
            </a:r>
            <a:r>
              <a:rPr lang="en-US" dirty="0" err="1"/>
              <a:t>doet</a:t>
            </a:r>
            <a:endParaRPr lang="en-US" dirty="0"/>
          </a:p>
          <a:p>
            <a:endParaRPr lang="en-US" dirty="0"/>
          </a:p>
          <a:p>
            <a:r>
              <a:rPr lang="en-US" dirty="0" err="1"/>
              <a:t>Visie</a:t>
            </a:r>
            <a:r>
              <a:rPr lang="en-US" dirty="0"/>
              <a:t>: De </a:t>
            </a:r>
            <a:r>
              <a:rPr lang="en-US" dirty="0" err="1"/>
              <a:t>opvattingen</a:t>
            </a:r>
            <a:r>
              <a:rPr lang="en-US" dirty="0"/>
              <a:t> </a:t>
            </a:r>
            <a:r>
              <a:rPr lang="en-US" dirty="0" err="1"/>
              <a:t>en</a:t>
            </a:r>
            <a:r>
              <a:rPr lang="en-US" dirty="0"/>
              <a:t> </a:t>
            </a:r>
            <a:r>
              <a:rPr lang="en-US" dirty="0" err="1"/>
              <a:t>uitgangspunten</a:t>
            </a:r>
            <a:r>
              <a:rPr lang="en-US" dirty="0"/>
              <a:t> </a:t>
            </a:r>
            <a:r>
              <a:rPr lang="en-US" dirty="0" err="1"/>
              <a:t>worden</a:t>
            </a:r>
            <a:r>
              <a:rPr lang="en-US" dirty="0"/>
              <a:t> </a:t>
            </a:r>
            <a:r>
              <a:rPr lang="en-US" dirty="0" err="1"/>
              <a:t>verwoord</a:t>
            </a:r>
            <a:r>
              <a:rPr lang="en-US" dirty="0"/>
              <a:t> in de </a:t>
            </a:r>
            <a:r>
              <a:rPr lang="en-US" dirty="0" err="1"/>
              <a:t>zorgvisie</a:t>
            </a:r>
            <a:r>
              <a:rPr lang="en-US" dirty="0"/>
              <a:t> van </a:t>
            </a:r>
            <a:r>
              <a:rPr lang="en-US" dirty="0" err="1"/>
              <a:t>een</a:t>
            </a:r>
            <a:r>
              <a:rPr lang="en-US" dirty="0"/>
              <a:t> </a:t>
            </a:r>
            <a:r>
              <a:rPr lang="en-US" dirty="0" err="1"/>
              <a:t>organisatie</a:t>
            </a:r>
            <a:endParaRPr lang="en-US" dirty="0"/>
          </a:p>
          <a:p>
            <a:endParaRPr lang="en-US" dirty="0"/>
          </a:p>
          <a:p>
            <a:r>
              <a:rPr lang="en-US" dirty="0" err="1"/>
              <a:t>Doelstelling</a:t>
            </a:r>
            <a:r>
              <a:rPr lang="en-US" dirty="0"/>
              <a:t>: </a:t>
            </a:r>
            <a:r>
              <a:rPr lang="en-US" dirty="0" err="1"/>
              <a:t>Een</a:t>
            </a:r>
            <a:r>
              <a:rPr lang="en-US" dirty="0"/>
              <a:t> </a:t>
            </a:r>
            <a:r>
              <a:rPr lang="en-US" dirty="0" err="1"/>
              <a:t>vertaling</a:t>
            </a:r>
            <a:r>
              <a:rPr lang="en-US" dirty="0"/>
              <a:t> van </a:t>
            </a:r>
            <a:r>
              <a:rPr lang="en-US" dirty="0" err="1"/>
              <a:t>een</a:t>
            </a:r>
            <a:r>
              <a:rPr lang="en-US" dirty="0"/>
              <a:t> </a:t>
            </a:r>
            <a:r>
              <a:rPr lang="en-US" dirty="0" err="1"/>
              <a:t>visie</a:t>
            </a:r>
            <a:r>
              <a:rPr lang="en-US" dirty="0"/>
              <a:t> </a:t>
            </a:r>
            <a:r>
              <a:rPr lang="en-US" dirty="0" err="1"/>
              <a:t>naar</a:t>
            </a:r>
            <a:r>
              <a:rPr lang="en-US" dirty="0"/>
              <a:t> </a:t>
            </a:r>
            <a:r>
              <a:rPr lang="en-US" dirty="0" err="1"/>
              <a:t>een</a:t>
            </a:r>
            <a:r>
              <a:rPr lang="en-US" dirty="0"/>
              <a:t> </a:t>
            </a:r>
            <a:r>
              <a:rPr lang="en-US" dirty="0" err="1"/>
              <a:t>concreet</a:t>
            </a:r>
            <a:r>
              <a:rPr lang="en-US" dirty="0"/>
              <a:t> </a:t>
            </a:r>
            <a:r>
              <a:rPr lang="en-US" dirty="0" err="1"/>
              <a:t>wenselijke</a:t>
            </a:r>
            <a:r>
              <a:rPr lang="en-US" dirty="0"/>
              <a:t> </a:t>
            </a:r>
            <a:r>
              <a:rPr lang="en-US" dirty="0" err="1"/>
              <a:t>situatie</a:t>
            </a:r>
            <a:endParaRPr lang="en-US" dirty="0"/>
          </a:p>
        </p:txBody>
      </p:sp>
    </p:spTree>
    <p:extLst>
      <p:ext uri="{BB962C8B-B14F-4D97-AF65-F5344CB8AC3E}">
        <p14:creationId xmlns:p14="http://schemas.microsoft.com/office/powerpoint/2010/main" val="407190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Voorbeeld</a:t>
            </a:r>
            <a:r>
              <a:rPr lang="en-US" dirty="0"/>
              <a:t> van </a:t>
            </a:r>
            <a:r>
              <a:rPr lang="en-US" dirty="0" err="1"/>
              <a:t>een</a:t>
            </a:r>
            <a:r>
              <a:rPr lang="en-US" dirty="0"/>
              <a:t> </a:t>
            </a:r>
            <a:r>
              <a:rPr lang="en-US" dirty="0" err="1"/>
              <a:t>woonzorgcentrum</a:t>
            </a:r>
            <a:endParaRPr lang="en-US" dirty="0"/>
          </a:p>
        </p:txBody>
      </p:sp>
      <p:sp>
        <p:nvSpPr>
          <p:cNvPr id="3" name="Tijdelijke aanduiding voor inhoud 2"/>
          <p:cNvSpPr>
            <a:spLocks noGrp="1"/>
          </p:cNvSpPr>
          <p:nvPr>
            <p:ph idx="1"/>
          </p:nvPr>
        </p:nvSpPr>
        <p:spPr/>
        <p:txBody>
          <a:bodyPr>
            <a:normAutofit lnSpcReduction="10000"/>
          </a:bodyPr>
          <a:lstStyle/>
          <a:p>
            <a:r>
              <a:rPr lang="en-US" dirty="0" err="1"/>
              <a:t>Missie</a:t>
            </a:r>
            <a:r>
              <a:rPr lang="en-US" dirty="0"/>
              <a:t>: </a:t>
            </a:r>
            <a:r>
              <a:rPr lang="en-US" dirty="0" err="1"/>
              <a:t>mensen</a:t>
            </a:r>
            <a:r>
              <a:rPr lang="en-US" dirty="0"/>
              <a:t> </a:t>
            </a:r>
            <a:r>
              <a:rPr lang="en-US" dirty="0" err="1"/>
              <a:t>uit</a:t>
            </a:r>
            <a:r>
              <a:rPr lang="en-US" dirty="0"/>
              <a:t> </a:t>
            </a:r>
            <a:r>
              <a:rPr lang="en-US" dirty="0" err="1"/>
              <a:t>hogere</a:t>
            </a:r>
            <a:r>
              <a:rPr lang="en-US" dirty="0"/>
              <a:t> </a:t>
            </a:r>
            <a:r>
              <a:rPr lang="en-US" dirty="0" err="1"/>
              <a:t>sociaal-economische</a:t>
            </a:r>
            <a:r>
              <a:rPr lang="en-US" dirty="0"/>
              <a:t> </a:t>
            </a:r>
            <a:r>
              <a:rPr lang="en-US" dirty="0" err="1"/>
              <a:t>kringen</a:t>
            </a:r>
            <a:r>
              <a:rPr lang="en-US" dirty="0"/>
              <a:t> </a:t>
            </a:r>
            <a:r>
              <a:rPr lang="en-US" dirty="0" err="1"/>
              <a:t>moeten</a:t>
            </a:r>
            <a:r>
              <a:rPr lang="en-US" dirty="0"/>
              <a:t> op </a:t>
            </a:r>
            <a:r>
              <a:rPr lang="en-US" dirty="0" err="1"/>
              <a:t>een</a:t>
            </a:r>
            <a:r>
              <a:rPr lang="en-US" dirty="0"/>
              <a:t> </a:t>
            </a:r>
            <a:r>
              <a:rPr lang="en-US" dirty="0" err="1"/>
              <a:t>gelijkwaardige</a:t>
            </a:r>
            <a:r>
              <a:rPr lang="en-US" dirty="0"/>
              <a:t> </a:t>
            </a:r>
            <a:r>
              <a:rPr lang="en-US" dirty="0" err="1"/>
              <a:t>manier</a:t>
            </a:r>
            <a:r>
              <a:rPr lang="en-US" dirty="0"/>
              <a:t> oud </a:t>
            </a:r>
            <a:r>
              <a:rPr lang="en-US" dirty="0" err="1"/>
              <a:t>kunnen</a:t>
            </a:r>
            <a:r>
              <a:rPr lang="en-US" dirty="0"/>
              <a:t> </a:t>
            </a:r>
            <a:r>
              <a:rPr lang="en-US" dirty="0" err="1"/>
              <a:t>worden</a:t>
            </a:r>
            <a:endParaRPr lang="en-US" dirty="0"/>
          </a:p>
          <a:p>
            <a:endParaRPr lang="en-US" dirty="0"/>
          </a:p>
          <a:p>
            <a:r>
              <a:rPr lang="en-US" dirty="0" err="1"/>
              <a:t>Visie</a:t>
            </a:r>
            <a:r>
              <a:rPr lang="en-US" dirty="0"/>
              <a:t>: </a:t>
            </a:r>
            <a:r>
              <a:rPr lang="en-US" dirty="0" err="1"/>
              <a:t>Wij</a:t>
            </a:r>
            <a:r>
              <a:rPr lang="en-US" dirty="0"/>
              <a:t> </a:t>
            </a:r>
            <a:r>
              <a:rPr lang="en-US" dirty="0" err="1"/>
              <a:t>richten</a:t>
            </a:r>
            <a:r>
              <a:rPr lang="en-US" dirty="0"/>
              <a:t> </a:t>
            </a:r>
            <a:r>
              <a:rPr lang="en-US" dirty="0" err="1"/>
              <a:t>ons</a:t>
            </a:r>
            <a:r>
              <a:rPr lang="en-US" dirty="0"/>
              <a:t> op </a:t>
            </a:r>
            <a:r>
              <a:rPr lang="en-US" dirty="0" err="1"/>
              <a:t>mensen</a:t>
            </a:r>
            <a:r>
              <a:rPr lang="en-US" dirty="0"/>
              <a:t> </a:t>
            </a:r>
            <a:r>
              <a:rPr lang="en-US" dirty="0" err="1"/>
              <a:t>uit</a:t>
            </a:r>
            <a:r>
              <a:rPr lang="en-US" dirty="0"/>
              <a:t> </a:t>
            </a:r>
            <a:r>
              <a:rPr lang="en-US" dirty="0" err="1"/>
              <a:t>hogere</a:t>
            </a:r>
            <a:r>
              <a:rPr lang="en-US" dirty="0"/>
              <a:t> social-</a:t>
            </a:r>
            <a:r>
              <a:rPr lang="en-US" dirty="0" err="1"/>
              <a:t>economische</a:t>
            </a:r>
            <a:r>
              <a:rPr lang="en-US" dirty="0"/>
              <a:t> </a:t>
            </a:r>
            <a:r>
              <a:rPr lang="en-US" dirty="0" err="1"/>
              <a:t>kringen</a:t>
            </a:r>
            <a:endParaRPr lang="en-US" dirty="0"/>
          </a:p>
          <a:p>
            <a:endParaRPr lang="en-US" dirty="0"/>
          </a:p>
          <a:p>
            <a:r>
              <a:rPr lang="en-US" dirty="0" err="1"/>
              <a:t>Doelstelling</a:t>
            </a:r>
            <a:r>
              <a:rPr lang="en-US" dirty="0"/>
              <a:t>: </a:t>
            </a:r>
            <a:r>
              <a:rPr lang="en-US" dirty="0" err="1"/>
              <a:t>Screenen</a:t>
            </a:r>
            <a:r>
              <a:rPr lang="en-US" dirty="0"/>
              <a:t> van </a:t>
            </a:r>
            <a:r>
              <a:rPr lang="en-US" dirty="0" err="1"/>
              <a:t>bewoners</a:t>
            </a:r>
            <a:r>
              <a:rPr lang="en-US" dirty="0"/>
              <a:t> </a:t>
            </a:r>
            <a:r>
              <a:rPr lang="en-US" dirty="0" err="1"/>
              <a:t>voordat</a:t>
            </a:r>
            <a:r>
              <a:rPr lang="en-US" dirty="0"/>
              <a:t> </a:t>
            </a:r>
            <a:r>
              <a:rPr lang="en-US" dirty="0" err="1"/>
              <a:t>ze</a:t>
            </a:r>
            <a:r>
              <a:rPr lang="en-US" dirty="0"/>
              <a:t> </a:t>
            </a:r>
            <a:r>
              <a:rPr lang="en-US" dirty="0" err="1"/>
              <a:t>worden</a:t>
            </a:r>
            <a:r>
              <a:rPr lang="en-US" dirty="0"/>
              <a:t> </a:t>
            </a:r>
            <a:r>
              <a:rPr lang="en-US" dirty="0" err="1"/>
              <a:t>toegelaten</a:t>
            </a:r>
            <a:r>
              <a:rPr lang="en-US" dirty="0"/>
              <a:t>: de </a:t>
            </a:r>
            <a:r>
              <a:rPr lang="en-US" dirty="0" err="1"/>
              <a:t>financiele</a:t>
            </a:r>
            <a:r>
              <a:rPr lang="en-US" dirty="0"/>
              <a:t> </a:t>
            </a:r>
            <a:r>
              <a:rPr lang="en-US" dirty="0" err="1"/>
              <a:t>en</a:t>
            </a:r>
            <a:r>
              <a:rPr lang="en-US" dirty="0"/>
              <a:t> </a:t>
            </a:r>
            <a:r>
              <a:rPr lang="en-US" dirty="0" err="1"/>
              <a:t>maatschappelijke</a:t>
            </a:r>
            <a:r>
              <a:rPr lang="en-US" dirty="0"/>
              <a:t> </a:t>
            </a:r>
            <a:r>
              <a:rPr lang="en-US" dirty="0" err="1"/>
              <a:t>positie</a:t>
            </a:r>
            <a:r>
              <a:rPr lang="en-US" dirty="0"/>
              <a:t> is </a:t>
            </a:r>
            <a:r>
              <a:rPr lang="en-US" dirty="0" err="1"/>
              <a:t>een</a:t>
            </a:r>
            <a:r>
              <a:rPr lang="en-US" dirty="0"/>
              <a:t> </a:t>
            </a:r>
            <a:r>
              <a:rPr lang="en-US" dirty="0" err="1"/>
              <a:t>zwaarwegend</a:t>
            </a:r>
            <a:r>
              <a:rPr lang="en-US" dirty="0"/>
              <a:t> aspect</a:t>
            </a:r>
          </a:p>
        </p:txBody>
      </p:sp>
    </p:spTree>
    <p:extLst>
      <p:ext uri="{BB962C8B-B14F-4D97-AF65-F5344CB8AC3E}">
        <p14:creationId xmlns:p14="http://schemas.microsoft.com/office/powerpoint/2010/main" val="2456002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Wil je </a:t>
            </a:r>
            <a:r>
              <a:rPr lang="en-US" dirty="0" err="1"/>
              <a:t>hier</a:t>
            </a:r>
            <a:r>
              <a:rPr lang="en-US" dirty="0"/>
              <a:t> </a:t>
            </a:r>
            <a:r>
              <a:rPr lang="en-US" dirty="0" err="1"/>
              <a:t>werken</a:t>
            </a:r>
            <a:r>
              <a:rPr lang="en-US" dirty="0"/>
              <a:t>?</a:t>
            </a:r>
          </a:p>
        </p:txBody>
      </p:sp>
      <p:sp>
        <p:nvSpPr>
          <p:cNvPr id="3" name="Tijdelijke aanduiding voor inhoud 2"/>
          <p:cNvSpPr>
            <a:spLocks noGrp="1"/>
          </p:cNvSpPr>
          <p:nvPr>
            <p:ph idx="1"/>
          </p:nvPr>
        </p:nvSpPr>
        <p:spPr/>
        <p:txBody>
          <a:bodyPr/>
          <a:lstStyle/>
          <a:p>
            <a:pPr marL="0" indent="0">
              <a:buNone/>
            </a:pPr>
            <a:r>
              <a:rPr lang="en-US" dirty="0"/>
              <a:t>Dan </a:t>
            </a:r>
            <a:r>
              <a:rPr lang="en-US" dirty="0" err="1"/>
              <a:t>moet</a:t>
            </a:r>
            <a:r>
              <a:rPr lang="en-US" dirty="0"/>
              <a:t> je de </a:t>
            </a:r>
            <a:r>
              <a:rPr lang="en-US" dirty="0" err="1"/>
              <a:t>zorgvisie</a:t>
            </a:r>
            <a:r>
              <a:rPr lang="en-US" dirty="0"/>
              <a:t> van je </a:t>
            </a:r>
            <a:r>
              <a:rPr lang="en-US" dirty="0" err="1"/>
              <a:t>werkgever</a:t>
            </a:r>
            <a:r>
              <a:rPr lang="en-US" dirty="0"/>
              <a:t> </a:t>
            </a:r>
            <a:r>
              <a:rPr lang="en-US" dirty="0" err="1"/>
              <a:t>onderschrijven</a:t>
            </a:r>
            <a:r>
              <a:rPr lang="en-US" dirty="0"/>
              <a:t> of in elk </a:t>
            </a:r>
            <a:r>
              <a:rPr lang="en-US" dirty="0" err="1"/>
              <a:t>geval</a:t>
            </a:r>
            <a:r>
              <a:rPr lang="en-US" dirty="0"/>
              <a:t> </a:t>
            </a:r>
            <a:r>
              <a:rPr lang="en-US" dirty="0" err="1"/>
              <a:t>respecteren</a:t>
            </a:r>
            <a:endParaRPr lang="en-US" dirty="0"/>
          </a:p>
        </p:txBody>
      </p:sp>
      <p:pic>
        <p:nvPicPr>
          <p:cNvPr id="1028" name="Picture 4" descr="Afbeeldingsresultaat voor residence eikenr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2" y="3289610"/>
            <a:ext cx="9351172" cy="2870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180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Nog </a:t>
            </a:r>
            <a:r>
              <a:rPr lang="en-US" dirty="0" err="1"/>
              <a:t>een</a:t>
            </a:r>
            <a:r>
              <a:rPr lang="en-US" dirty="0"/>
              <a:t> </a:t>
            </a:r>
            <a:r>
              <a:rPr lang="en-US" dirty="0" err="1"/>
              <a:t>voorbeeld</a:t>
            </a:r>
            <a:r>
              <a:rPr lang="en-US" dirty="0"/>
              <a:t> van </a:t>
            </a:r>
            <a:r>
              <a:rPr lang="en-US" dirty="0" err="1"/>
              <a:t>een</a:t>
            </a:r>
            <a:r>
              <a:rPr lang="en-US" dirty="0"/>
              <a:t> </a:t>
            </a:r>
            <a:r>
              <a:rPr lang="en-US" dirty="0" err="1"/>
              <a:t>zorginstelling</a:t>
            </a:r>
            <a:r>
              <a:rPr lang="en-US" dirty="0"/>
              <a:t>:</a:t>
            </a:r>
          </a:p>
        </p:txBody>
      </p:sp>
      <p:sp>
        <p:nvSpPr>
          <p:cNvPr id="3" name="Tijdelijke aanduiding voor inhoud 2"/>
          <p:cNvSpPr>
            <a:spLocks noGrp="1"/>
          </p:cNvSpPr>
          <p:nvPr>
            <p:ph idx="1"/>
          </p:nvPr>
        </p:nvSpPr>
        <p:spPr/>
        <p:txBody>
          <a:bodyPr>
            <a:normAutofit lnSpcReduction="10000"/>
          </a:bodyPr>
          <a:lstStyle/>
          <a:p>
            <a:r>
              <a:rPr lang="en-US" dirty="0" err="1"/>
              <a:t>Missie</a:t>
            </a:r>
            <a:r>
              <a:rPr lang="en-US" dirty="0"/>
              <a:t>: Het </a:t>
            </a:r>
            <a:r>
              <a:rPr lang="en-US" dirty="0" err="1"/>
              <a:t>welzijn</a:t>
            </a:r>
            <a:r>
              <a:rPr lang="en-US" dirty="0"/>
              <a:t> van oud-</a:t>
            </a:r>
            <a:r>
              <a:rPr lang="en-US" dirty="0" err="1"/>
              <a:t>militairen</a:t>
            </a:r>
            <a:r>
              <a:rPr lang="en-US" dirty="0"/>
              <a:t> is </a:t>
            </a:r>
            <a:r>
              <a:rPr lang="en-US" dirty="0" err="1"/>
              <a:t>optimaal</a:t>
            </a:r>
            <a:r>
              <a:rPr lang="en-US" dirty="0"/>
              <a:t> </a:t>
            </a:r>
            <a:r>
              <a:rPr lang="en-US" dirty="0" err="1"/>
              <a:t>als</a:t>
            </a:r>
            <a:r>
              <a:rPr lang="en-US" dirty="0"/>
              <a:t> </a:t>
            </a:r>
            <a:r>
              <a:rPr lang="en-US" dirty="0" err="1"/>
              <a:t>zij</a:t>
            </a:r>
            <a:r>
              <a:rPr lang="en-US" dirty="0"/>
              <a:t> </a:t>
            </a:r>
            <a:r>
              <a:rPr lang="en-US" dirty="0" err="1"/>
              <a:t>onder</a:t>
            </a:r>
            <a:r>
              <a:rPr lang="en-US" dirty="0"/>
              <a:t> </a:t>
            </a:r>
            <a:r>
              <a:rPr lang="en-US" dirty="0" err="1"/>
              <a:t>soortgenoten</a:t>
            </a:r>
            <a:r>
              <a:rPr lang="en-US" dirty="0"/>
              <a:t> </a:t>
            </a:r>
            <a:r>
              <a:rPr lang="en-US" dirty="0" err="1"/>
              <a:t>hun</a:t>
            </a:r>
            <a:r>
              <a:rPr lang="en-US" dirty="0"/>
              <a:t> </a:t>
            </a:r>
            <a:r>
              <a:rPr lang="en-US" dirty="0" err="1"/>
              <a:t>oude</a:t>
            </a:r>
            <a:r>
              <a:rPr lang="en-US" dirty="0"/>
              <a:t> dag </a:t>
            </a:r>
            <a:r>
              <a:rPr lang="en-US" dirty="0" err="1"/>
              <a:t>kunnen</a:t>
            </a:r>
            <a:r>
              <a:rPr lang="en-US" dirty="0"/>
              <a:t> </a:t>
            </a:r>
            <a:r>
              <a:rPr lang="en-US" dirty="0" err="1"/>
              <a:t>doorbrengen</a:t>
            </a:r>
            <a:endParaRPr lang="en-US" dirty="0"/>
          </a:p>
          <a:p>
            <a:endParaRPr lang="en-US" dirty="0"/>
          </a:p>
          <a:p>
            <a:r>
              <a:rPr lang="en-US" dirty="0" err="1"/>
              <a:t>Visie</a:t>
            </a:r>
            <a:r>
              <a:rPr lang="en-US" dirty="0"/>
              <a:t>: </a:t>
            </a:r>
            <a:r>
              <a:rPr lang="en-US" dirty="0" err="1"/>
              <a:t>wij</a:t>
            </a:r>
            <a:r>
              <a:rPr lang="en-US" dirty="0"/>
              <a:t> </a:t>
            </a:r>
            <a:r>
              <a:rPr lang="en-US" dirty="0" err="1"/>
              <a:t>richten</a:t>
            </a:r>
            <a:r>
              <a:rPr lang="en-US" dirty="0"/>
              <a:t> </a:t>
            </a:r>
            <a:r>
              <a:rPr lang="en-US" dirty="0" err="1"/>
              <a:t>ons</a:t>
            </a:r>
            <a:r>
              <a:rPr lang="en-US" dirty="0"/>
              <a:t> </a:t>
            </a:r>
            <a:r>
              <a:rPr lang="en-US" dirty="0" err="1"/>
              <a:t>uitsluitend</a:t>
            </a:r>
            <a:r>
              <a:rPr lang="en-US" dirty="0"/>
              <a:t> op </a:t>
            </a:r>
            <a:r>
              <a:rPr lang="en-US" dirty="0" err="1"/>
              <a:t>gepensioneerde</a:t>
            </a:r>
            <a:r>
              <a:rPr lang="en-US" dirty="0"/>
              <a:t> </a:t>
            </a:r>
            <a:r>
              <a:rPr lang="en-US" dirty="0" err="1"/>
              <a:t>militairen</a:t>
            </a:r>
            <a:endParaRPr lang="en-US" dirty="0"/>
          </a:p>
          <a:p>
            <a:endParaRPr lang="en-US" dirty="0"/>
          </a:p>
          <a:p>
            <a:r>
              <a:rPr lang="en-US" dirty="0" err="1"/>
              <a:t>Doelstelling</a:t>
            </a:r>
            <a:r>
              <a:rPr lang="en-US" dirty="0"/>
              <a:t>: </a:t>
            </a:r>
            <a:r>
              <a:rPr lang="en-US" dirty="0" err="1"/>
              <a:t>Screenen</a:t>
            </a:r>
            <a:r>
              <a:rPr lang="en-US" dirty="0"/>
              <a:t> van </a:t>
            </a:r>
            <a:r>
              <a:rPr lang="en-US" dirty="0" err="1"/>
              <a:t>bewoners</a:t>
            </a:r>
            <a:r>
              <a:rPr lang="en-US" dirty="0"/>
              <a:t> </a:t>
            </a:r>
            <a:r>
              <a:rPr lang="en-US" dirty="0" err="1"/>
              <a:t>voordat</a:t>
            </a:r>
            <a:r>
              <a:rPr lang="en-US" dirty="0"/>
              <a:t> </a:t>
            </a:r>
            <a:r>
              <a:rPr lang="en-US" dirty="0" err="1"/>
              <a:t>ze</a:t>
            </a:r>
            <a:r>
              <a:rPr lang="en-US" dirty="0"/>
              <a:t> </a:t>
            </a:r>
            <a:r>
              <a:rPr lang="en-US" dirty="0" err="1"/>
              <a:t>worden</a:t>
            </a:r>
            <a:r>
              <a:rPr lang="en-US" dirty="0"/>
              <a:t> </a:t>
            </a:r>
            <a:r>
              <a:rPr lang="en-US" dirty="0" err="1"/>
              <a:t>toegelaten</a:t>
            </a:r>
            <a:r>
              <a:rPr lang="en-US" dirty="0"/>
              <a:t>: het </a:t>
            </a:r>
            <a:r>
              <a:rPr lang="en-US" dirty="0" err="1"/>
              <a:t>feit</a:t>
            </a:r>
            <a:r>
              <a:rPr lang="en-US" dirty="0"/>
              <a:t> </a:t>
            </a:r>
            <a:r>
              <a:rPr lang="en-US" dirty="0" err="1"/>
              <a:t>dat</a:t>
            </a:r>
            <a:r>
              <a:rPr lang="en-US" dirty="0"/>
              <a:t> </a:t>
            </a:r>
            <a:r>
              <a:rPr lang="en-US" dirty="0" err="1"/>
              <a:t>zij</a:t>
            </a:r>
            <a:r>
              <a:rPr lang="en-US" dirty="0"/>
              <a:t> </a:t>
            </a:r>
            <a:r>
              <a:rPr lang="en-US" dirty="0" err="1"/>
              <a:t>vroeger</a:t>
            </a:r>
            <a:r>
              <a:rPr lang="en-US" dirty="0"/>
              <a:t> </a:t>
            </a:r>
            <a:r>
              <a:rPr lang="en-US" dirty="0" err="1"/>
              <a:t>militair</a:t>
            </a:r>
            <a:r>
              <a:rPr lang="en-US" dirty="0"/>
              <a:t> </a:t>
            </a:r>
            <a:r>
              <a:rPr lang="en-US" dirty="0" err="1"/>
              <a:t>zijn</a:t>
            </a:r>
            <a:r>
              <a:rPr lang="en-US" dirty="0"/>
              <a:t> </a:t>
            </a:r>
            <a:r>
              <a:rPr lang="en-US" dirty="0" err="1"/>
              <a:t>geweest</a:t>
            </a:r>
            <a:r>
              <a:rPr lang="en-US" dirty="0"/>
              <a:t> is </a:t>
            </a:r>
            <a:r>
              <a:rPr lang="en-US" dirty="0" err="1"/>
              <a:t>een</a:t>
            </a:r>
            <a:r>
              <a:rPr lang="en-US" dirty="0"/>
              <a:t> </a:t>
            </a:r>
            <a:r>
              <a:rPr lang="en-US" dirty="0" err="1"/>
              <a:t>zwaarwegend</a:t>
            </a:r>
            <a:r>
              <a:rPr lang="en-US" dirty="0"/>
              <a:t> aspect</a:t>
            </a:r>
          </a:p>
        </p:txBody>
      </p:sp>
    </p:spTree>
    <p:extLst>
      <p:ext uri="{BB962C8B-B14F-4D97-AF65-F5344CB8AC3E}">
        <p14:creationId xmlns:p14="http://schemas.microsoft.com/office/powerpoint/2010/main" val="913203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1413" y="618518"/>
            <a:ext cx="9905998" cy="1478570"/>
          </a:xfrm>
        </p:spPr>
        <p:txBody>
          <a:bodyPr/>
          <a:lstStyle/>
          <a:p>
            <a:r>
              <a:rPr lang="en-US" dirty="0"/>
              <a:t>Wil je </a:t>
            </a:r>
            <a:r>
              <a:rPr lang="en-US" dirty="0" err="1"/>
              <a:t>hier</a:t>
            </a:r>
            <a:r>
              <a:rPr lang="en-US" dirty="0"/>
              <a:t> </a:t>
            </a:r>
            <a:r>
              <a:rPr lang="en-US" dirty="0" err="1"/>
              <a:t>werken</a:t>
            </a:r>
            <a:r>
              <a:rPr lang="en-US" dirty="0"/>
              <a:t>?</a:t>
            </a:r>
          </a:p>
        </p:txBody>
      </p:sp>
      <p:sp>
        <p:nvSpPr>
          <p:cNvPr id="3" name="Tijdelijke aanduiding voor inhoud 2"/>
          <p:cNvSpPr>
            <a:spLocks noGrp="1"/>
          </p:cNvSpPr>
          <p:nvPr>
            <p:ph idx="1"/>
          </p:nvPr>
        </p:nvSpPr>
        <p:spPr>
          <a:xfrm>
            <a:off x="1141412" y="2249487"/>
            <a:ext cx="9905999" cy="3541714"/>
          </a:xfrm>
        </p:spPr>
        <p:txBody>
          <a:bodyPr/>
          <a:lstStyle/>
          <a:p>
            <a:pPr marL="0" indent="0">
              <a:buNone/>
            </a:pPr>
            <a:r>
              <a:rPr lang="en-US" dirty="0"/>
              <a:t>Dan </a:t>
            </a:r>
            <a:r>
              <a:rPr lang="en-US" dirty="0" err="1"/>
              <a:t>moet</a:t>
            </a:r>
            <a:r>
              <a:rPr lang="en-US" dirty="0"/>
              <a:t> je de </a:t>
            </a:r>
            <a:r>
              <a:rPr lang="en-US" dirty="0" err="1"/>
              <a:t>zorgvisie</a:t>
            </a:r>
            <a:r>
              <a:rPr lang="en-US" dirty="0"/>
              <a:t> van je </a:t>
            </a:r>
            <a:r>
              <a:rPr lang="en-US" dirty="0" err="1"/>
              <a:t>werkgever</a:t>
            </a:r>
            <a:r>
              <a:rPr lang="en-US" dirty="0"/>
              <a:t> </a:t>
            </a:r>
            <a:r>
              <a:rPr lang="en-US" dirty="0" err="1"/>
              <a:t>onderschrijven</a:t>
            </a:r>
            <a:r>
              <a:rPr lang="en-US" dirty="0"/>
              <a:t> of in elk </a:t>
            </a:r>
            <a:r>
              <a:rPr lang="en-US" dirty="0" err="1"/>
              <a:t>geval</a:t>
            </a:r>
            <a:r>
              <a:rPr lang="en-US" dirty="0"/>
              <a:t> </a:t>
            </a:r>
            <a:r>
              <a:rPr lang="en-US" dirty="0" err="1"/>
              <a:t>respecteren</a:t>
            </a:r>
            <a:endParaRPr lang="en-US" dirty="0"/>
          </a:p>
          <a:p>
            <a:endParaRPr lang="en-US" dirty="0"/>
          </a:p>
        </p:txBody>
      </p:sp>
      <p:pic>
        <p:nvPicPr>
          <p:cNvPr id="2050" name="Picture 2" descr="Afbeeldingsresultaat voor bronbe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060" y="3015978"/>
            <a:ext cx="5723559" cy="3574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505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10" name="Group 9">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5"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2"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3"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7"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8"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8"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9"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40"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1"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2"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3"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4"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5"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6"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7"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8"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9"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0"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1"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52"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3"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4"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5"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6"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7"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8"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9"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0"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1"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2"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3"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4"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grpSp>
      <p:grpSp>
        <p:nvGrpSpPr>
          <p:cNvPr id="66" name="Group 65">
            <a:extLst>
              <a:ext uri="{FF2B5EF4-FFF2-40B4-BE49-F238E27FC236}">
                <a16:creationId xmlns:a16="http://schemas.microsoft.com/office/drawing/2014/main" id="{9BE10567-6165-46A7-867D-4690A16B4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7" name="Rectangle 66">
              <a:extLst>
                <a:ext uri="{FF2B5EF4-FFF2-40B4-BE49-F238E27FC236}">
                  <a16:creationId xmlns:a16="http://schemas.microsoft.com/office/drawing/2014/main" id="{0F4DB1F4-429C-4C85-85D7-C4D81996D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2">
              <a:extLst>
                <a:ext uri="{FF2B5EF4-FFF2-40B4-BE49-F238E27FC236}">
                  <a16:creationId xmlns:a16="http://schemas.microsoft.com/office/drawing/2014/main" id="{159C0DA6-71D9-4C96-A774-7FADF5E0A4C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sp>
        <p:nvSpPr>
          <p:cNvPr id="70" name="Round Diagonal Corner Rectangle 7">
            <a:extLst>
              <a:ext uri="{FF2B5EF4-FFF2-40B4-BE49-F238E27FC236}">
                <a16:creationId xmlns:a16="http://schemas.microsoft.com/office/drawing/2014/main" id="{4B24F6DB-F114-44A7-BB56-D401884E4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rgbClr val="000000">
              <a:alpha val="80000"/>
            </a:srgb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4DB50ECD-225E-4F81-AF7B-706DD05F3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a:effectLst/>
        </p:grpSpPr>
        <p:sp>
          <p:nvSpPr>
            <p:cNvPr id="73" name="Freeform 32">
              <a:extLst>
                <a:ext uri="{FF2B5EF4-FFF2-40B4-BE49-F238E27FC236}">
                  <a16:creationId xmlns:a16="http://schemas.microsoft.com/office/drawing/2014/main" id="{CBC3B006-1357-4969-BC3D-CDD91E49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4" name="Freeform 33">
              <a:extLst>
                <a:ext uri="{FF2B5EF4-FFF2-40B4-BE49-F238E27FC236}">
                  <a16:creationId xmlns:a16="http://schemas.microsoft.com/office/drawing/2014/main" id="{0D6E4F1D-B331-41B5-90EF-2236C1EE15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5" name="Freeform 34">
              <a:extLst>
                <a:ext uri="{FF2B5EF4-FFF2-40B4-BE49-F238E27FC236}">
                  <a16:creationId xmlns:a16="http://schemas.microsoft.com/office/drawing/2014/main" id="{54A60014-21DF-44E5-9137-433571885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6" name="Freeform 37">
              <a:extLst>
                <a:ext uri="{FF2B5EF4-FFF2-40B4-BE49-F238E27FC236}">
                  <a16:creationId xmlns:a16="http://schemas.microsoft.com/office/drawing/2014/main" id="{40B768C0-B003-45F4-9A06-EA3509A90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7" name="Freeform 35">
              <a:extLst>
                <a:ext uri="{FF2B5EF4-FFF2-40B4-BE49-F238E27FC236}">
                  <a16:creationId xmlns:a16="http://schemas.microsoft.com/office/drawing/2014/main" id="{5E479182-2054-4AD9-823D-81CFAD7F2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8" name="Freeform 36">
              <a:extLst>
                <a:ext uri="{FF2B5EF4-FFF2-40B4-BE49-F238E27FC236}">
                  <a16:creationId xmlns:a16="http://schemas.microsoft.com/office/drawing/2014/main" id="{A7D912CF-756A-41F1-8BF1-5BA7D1BD05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9" name="Freeform 38">
              <a:extLst>
                <a:ext uri="{FF2B5EF4-FFF2-40B4-BE49-F238E27FC236}">
                  <a16:creationId xmlns:a16="http://schemas.microsoft.com/office/drawing/2014/main" id="{734B6F35-2160-44B1-AB00-F628C84B14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0" name="Freeform 39">
              <a:extLst>
                <a:ext uri="{FF2B5EF4-FFF2-40B4-BE49-F238E27FC236}">
                  <a16:creationId xmlns:a16="http://schemas.microsoft.com/office/drawing/2014/main" id="{D8657E76-4F63-44FE-86C5-54CA174FC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1" name="Freeform 40">
              <a:extLst>
                <a:ext uri="{FF2B5EF4-FFF2-40B4-BE49-F238E27FC236}">
                  <a16:creationId xmlns:a16="http://schemas.microsoft.com/office/drawing/2014/main" id="{482CEB8C-90E5-4152-8B52-A2881B98A3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2" name="Rectangle 41">
              <a:extLst>
                <a:ext uri="{FF2B5EF4-FFF2-40B4-BE49-F238E27FC236}">
                  <a16:creationId xmlns:a16="http://schemas.microsoft.com/office/drawing/2014/main" id="{85010FC2-BC4C-4692-876D-7FE363BFC6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83" name="Freeform 32">
              <a:extLst>
                <a:ext uri="{FF2B5EF4-FFF2-40B4-BE49-F238E27FC236}">
                  <a16:creationId xmlns:a16="http://schemas.microsoft.com/office/drawing/2014/main" id="{714C1223-2B78-4715-9ACB-079A60D16D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4" name="Freeform 33">
              <a:extLst>
                <a:ext uri="{FF2B5EF4-FFF2-40B4-BE49-F238E27FC236}">
                  <a16:creationId xmlns:a16="http://schemas.microsoft.com/office/drawing/2014/main" id="{1D9109D3-C92A-410B-9B43-5F02B2D84E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5" name="Freeform 34">
              <a:extLst>
                <a:ext uri="{FF2B5EF4-FFF2-40B4-BE49-F238E27FC236}">
                  <a16:creationId xmlns:a16="http://schemas.microsoft.com/office/drawing/2014/main" id="{EF5B327A-A1AE-42F3-815E-84F4AA2948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6" name="Freeform 37">
              <a:extLst>
                <a:ext uri="{FF2B5EF4-FFF2-40B4-BE49-F238E27FC236}">
                  <a16:creationId xmlns:a16="http://schemas.microsoft.com/office/drawing/2014/main" id="{77738BDE-751F-4D4C-B4C4-C9DF3EA29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7" name="Freeform 35">
              <a:extLst>
                <a:ext uri="{FF2B5EF4-FFF2-40B4-BE49-F238E27FC236}">
                  <a16:creationId xmlns:a16="http://schemas.microsoft.com/office/drawing/2014/main" id="{9C8C4AD6-72BF-490C-963C-97C7FD7E7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8" name="Freeform 36">
              <a:extLst>
                <a:ext uri="{FF2B5EF4-FFF2-40B4-BE49-F238E27FC236}">
                  <a16:creationId xmlns:a16="http://schemas.microsoft.com/office/drawing/2014/main" id="{94990E31-5AA8-4502-A963-CE1B539DAC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9" name="Freeform 38">
              <a:extLst>
                <a:ext uri="{FF2B5EF4-FFF2-40B4-BE49-F238E27FC236}">
                  <a16:creationId xmlns:a16="http://schemas.microsoft.com/office/drawing/2014/main" id="{9E703E9D-ED76-449C-A8C0-7A1E24B8B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0" name="Freeform 39">
              <a:extLst>
                <a:ext uri="{FF2B5EF4-FFF2-40B4-BE49-F238E27FC236}">
                  <a16:creationId xmlns:a16="http://schemas.microsoft.com/office/drawing/2014/main" id="{C70A75E8-C815-4CCF-ABEE-83F19BFE0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1" name="Freeform 40">
              <a:extLst>
                <a:ext uri="{FF2B5EF4-FFF2-40B4-BE49-F238E27FC236}">
                  <a16:creationId xmlns:a16="http://schemas.microsoft.com/office/drawing/2014/main" id="{E15638E1-6A92-4D31-A034-853A65A754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2" name="Rectangle 41">
              <a:extLst>
                <a:ext uri="{FF2B5EF4-FFF2-40B4-BE49-F238E27FC236}">
                  <a16:creationId xmlns:a16="http://schemas.microsoft.com/office/drawing/2014/main" id="{EA3E8D58-D52B-4300-8A50-5696430D1A6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sp>
        <p:nvSpPr>
          <p:cNvPr id="2" name="Titel 1"/>
          <p:cNvSpPr>
            <a:spLocks noGrp="1"/>
          </p:cNvSpPr>
          <p:nvPr>
            <p:ph type="title"/>
          </p:nvPr>
        </p:nvSpPr>
        <p:spPr>
          <a:xfrm>
            <a:off x="2667000" y="2328334"/>
            <a:ext cx="6858000" cy="1367896"/>
          </a:xfrm>
        </p:spPr>
        <p:txBody>
          <a:bodyPr vert="horz" lIns="91440" tIns="45720" rIns="91440" bIns="45720" rtlCol="0" anchor="b">
            <a:normAutofit/>
          </a:bodyPr>
          <a:lstStyle/>
          <a:p>
            <a:pPr algn="ctr"/>
            <a:r>
              <a:rPr lang="en-US" sz="4800">
                <a:solidFill>
                  <a:srgbClr val="FFFFFF"/>
                </a:solidFill>
              </a:rPr>
              <a:t>Einde !</a:t>
            </a:r>
          </a:p>
        </p:txBody>
      </p:sp>
    </p:spTree>
    <p:extLst>
      <p:ext uri="{BB962C8B-B14F-4D97-AF65-F5344CB8AC3E}">
        <p14:creationId xmlns:p14="http://schemas.microsoft.com/office/powerpoint/2010/main" val="162917521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 </a:t>
            </a:r>
            <a:r>
              <a:rPr lang="en-US" dirty="0" err="1"/>
              <a:t>deze</a:t>
            </a:r>
            <a:r>
              <a:rPr lang="en-US" dirty="0"/>
              <a:t> PPT:</a:t>
            </a:r>
          </a:p>
        </p:txBody>
      </p:sp>
      <p:sp>
        <p:nvSpPr>
          <p:cNvPr id="3" name="Tijdelijke aanduiding voor inhoud 2"/>
          <p:cNvSpPr>
            <a:spLocks noGrp="1"/>
          </p:cNvSpPr>
          <p:nvPr>
            <p:ph idx="1"/>
          </p:nvPr>
        </p:nvSpPr>
        <p:spPr/>
        <p:txBody>
          <a:bodyPr/>
          <a:lstStyle/>
          <a:p>
            <a:r>
              <a:rPr lang="en-US" dirty="0" err="1"/>
              <a:t>Visies</a:t>
            </a:r>
            <a:r>
              <a:rPr lang="en-US" dirty="0"/>
              <a:t> op </a:t>
            </a:r>
            <a:r>
              <a:rPr lang="en-US" dirty="0" err="1"/>
              <a:t>zorg</a:t>
            </a:r>
            <a:r>
              <a:rPr lang="en-US" dirty="0"/>
              <a:t> </a:t>
            </a:r>
          </a:p>
          <a:p>
            <a:r>
              <a:rPr lang="en-US" dirty="0" err="1"/>
              <a:t>Jouw</a:t>
            </a:r>
            <a:r>
              <a:rPr lang="en-US" dirty="0"/>
              <a:t> </a:t>
            </a:r>
            <a:r>
              <a:rPr lang="en-US" dirty="0" err="1"/>
              <a:t>eigen</a:t>
            </a:r>
            <a:r>
              <a:rPr lang="en-US" dirty="0"/>
              <a:t> </a:t>
            </a:r>
            <a:r>
              <a:rPr lang="en-US" dirty="0" err="1"/>
              <a:t>visie</a:t>
            </a:r>
            <a:r>
              <a:rPr lang="en-US" dirty="0"/>
              <a:t> ?</a:t>
            </a:r>
          </a:p>
          <a:p>
            <a:r>
              <a:rPr lang="en-US" dirty="0" err="1"/>
              <a:t>Iemand</a:t>
            </a:r>
            <a:r>
              <a:rPr lang="en-US" dirty="0"/>
              <a:t> met </a:t>
            </a:r>
            <a:r>
              <a:rPr lang="en-US" dirty="0" err="1"/>
              <a:t>een</a:t>
            </a:r>
            <a:r>
              <a:rPr lang="en-US" dirty="0"/>
              <a:t> </a:t>
            </a:r>
            <a:r>
              <a:rPr lang="en-US" dirty="0" err="1"/>
              <a:t>bijzondere</a:t>
            </a:r>
            <a:r>
              <a:rPr lang="en-US" dirty="0"/>
              <a:t> </a:t>
            </a:r>
            <a:r>
              <a:rPr lang="en-US" dirty="0" err="1"/>
              <a:t>visie</a:t>
            </a:r>
            <a:endParaRPr lang="en-US" dirty="0"/>
          </a:p>
          <a:p>
            <a:r>
              <a:rPr lang="en-US" dirty="0" err="1"/>
              <a:t>Visies</a:t>
            </a:r>
            <a:r>
              <a:rPr lang="en-US" dirty="0"/>
              <a:t> op </a:t>
            </a:r>
            <a:r>
              <a:rPr lang="en-US" dirty="0" err="1"/>
              <a:t>zorg</a:t>
            </a:r>
            <a:r>
              <a:rPr lang="en-US" dirty="0"/>
              <a:t> van </a:t>
            </a:r>
            <a:r>
              <a:rPr lang="en-US" dirty="0" err="1"/>
              <a:t>organisaties</a:t>
            </a:r>
            <a:endParaRPr lang="en-US" dirty="0"/>
          </a:p>
        </p:txBody>
      </p:sp>
    </p:spTree>
    <p:extLst>
      <p:ext uri="{BB962C8B-B14F-4D97-AF65-F5344CB8AC3E}">
        <p14:creationId xmlns:p14="http://schemas.microsoft.com/office/powerpoint/2010/main" val="892483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Drie</a:t>
            </a:r>
            <a:r>
              <a:rPr lang="en-US" dirty="0"/>
              <a:t> </a:t>
            </a:r>
            <a:r>
              <a:rPr lang="en-US" dirty="0" err="1"/>
              <a:t>visies</a:t>
            </a:r>
            <a:r>
              <a:rPr lang="en-US" dirty="0"/>
              <a:t> </a:t>
            </a:r>
            <a:r>
              <a:rPr lang="en-US" dirty="0" err="1"/>
              <a:t>binnen</a:t>
            </a:r>
            <a:r>
              <a:rPr lang="en-US" dirty="0"/>
              <a:t> de </a:t>
            </a:r>
            <a:r>
              <a:rPr lang="en-US" dirty="0" err="1"/>
              <a:t>zorg</a:t>
            </a:r>
            <a:r>
              <a:rPr lang="en-US" dirty="0"/>
              <a:t>:</a:t>
            </a:r>
          </a:p>
        </p:txBody>
      </p:sp>
      <p:sp>
        <p:nvSpPr>
          <p:cNvPr id="3" name="Tijdelijke aanduiding voor inhoud 2"/>
          <p:cNvSpPr>
            <a:spLocks noGrp="1"/>
          </p:cNvSpPr>
          <p:nvPr>
            <p:ph idx="1"/>
          </p:nvPr>
        </p:nvSpPr>
        <p:spPr/>
        <p:txBody>
          <a:bodyPr/>
          <a:lstStyle/>
          <a:p>
            <a:r>
              <a:rPr lang="en-US" b="1" dirty="0"/>
              <a:t>DE TRADITIONELE / MEDISCHE VISIE</a:t>
            </a:r>
          </a:p>
          <a:p>
            <a:r>
              <a:rPr lang="en-US" b="1" dirty="0"/>
              <a:t>DE HOLISTISCHE VISIE</a:t>
            </a:r>
          </a:p>
          <a:p>
            <a:r>
              <a:rPr lang="en-US" b="1" dirty="0"/>
              <a:t>DE EMANCIPATORISCHE VISIE</a:t>
            </a:r>
            <a:endParaRPr lang="en-US" dirty="0"/>
          </a:p>
        </p:txBody>
      </p:sp>
    </p:spTree>
    <p:extLst>
      <p:ext uri="{BB962C8B-B14F-4D97-AF65-F5344CB8AC3E}">
        <p14:creationId xmlns:p14="http://schemas.microsoft.com/office/powerpoint/2010/main" val="474891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1413" y="89210"/>
            <a:ext cx="9905998" cy="1182029"/>
          </a:xfrm>
        </p:spPr>
        <p:txBody>
          <a:bodyPr/>
          <a:lstStyle/>
          <a:p>
            <a:r>
              <a:rPr lang="en-US" b="1" dirty="0"/>
              <a:t>DE TRADITIONELE / MEDISCHE VISIE:</a:t>
            </a:r>
            <a:endParaRPr lang="en-US" dirty="0"/>
          </a:p>
        </p:txBody>
      </p:sp>
      <p:sp>
        <p:nvSpPr>
          <p:cNvPr id="3" name="Tijdelijke aanduiding voor inhoud 2"/>
          <p:cNvSpPr>
            <a:spLocks noGrp="1"/>
          </p:cNvSpPr>
          <p:nvPr>
            <p:ph idx="1"/>
          </p:nvPr>
        </p:nvSpPr>
        <p:spPr>
          <a:xfrm>
            <a:off x="1141412" y="1750740"/>
            <a:ext cx="9905999" cy="4817327"/>
          </a:xfrm>
        </p:spPr>
        <p:txBody>
          <a:bodyPr>
            <a:normAutofit/>
          </a:bodyPr>
          <a:lstStyle/>
          <a:p>
            <a:pPr marL="0" indent="0">
              <a:buNone/>
            </a:pPr>
            <a:r>
              <a:rPr lang="nl-NL" dirty="0"/>
              <a:t>Bij deze visie bepaald de zorgverlener welke zorg er nodig is en in welke mate. De zorgvrager ontvangt deze zorg en is daar dankbaar voor.</a:t>
            </a:r>
            <a:endParaRPr lang="en-US" b="1" dirty="0"/>
          </a:p>
          <a:p>
            <a:pPr marL="0" indent="0">
              <a:buNone/>
            </a:pPr>
            <a:endParaRPr lang="en-US" dirty="0"/>
          </a:p>
        </p:txBody>
      </p:sp>
      <p:pic>
        <p:nvPicPr>
          <p:cNvPr id="5" name="Picture 2" descr="Afbeeldingsresultaat voor verpleging vroe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426" y="3149714"/>
            <a:ext cx="7903705" cy="341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676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err="1"/>
              <a:t>dE</a:t>
            </a:r>
            <a:r>
              <a:rPr lang="en-US" b="1" dirty="0"/>
              <a:t> HOLISTISCHE VISIE:</a:t>
            </a:r>
            <a:endParaRPr lang="en-US" dirty="0"/>
          </a:p>
        </p:txBody>
      </p:sp>
      <p:sp>
        <p:nvSpPr>
          <p:cNvPr id="3" name="Tijdelijke aanduiding voor inhoud 2"/>
          <p:cNvSpPr>
            <a:spLocks noGrp="1"/>
          </p:cNvSpPr>
          <p:nvPr>
            <p:ph idx="1"/>
          </p:nvPr>
        </p:nvSpPr>
        <p:spPr>
          <a:xfrm>
            <a:off x="1141412" y="1583473"/>
            <a:ext cx="9905999" cy="1728439"/>
          </a:xfrm>
        </p:spPr>
        <p:txBody>
          <a:bodyPr>
            <a:normAutofit/>
          </a:bodyPr>
          <a:lstStyle/>
          <a:p>
            <a:pPr marL="0" indent="0">
              <a:buNone/>
            </a:pPr>
            <a:r>
              <a:rPr lang="nl-NL" dirty="0"/>
              <a:t>Bij deze visie staat de mens als één geheel centraal. De zorgvrager wordt als psychosociale en somatische eenheid beschouwd. Hiermee wordt bedoeld dat het psychische en lichamelijke nauw samenhangen en elkaar beïnvloeden</a:t>
            </a:r>
            <a:endParaRPr lang="en-US" b="1" dirty="0"/>
          </a:p>
          <a:p>
            <a:endParaRPr lang="en-US" dirty="0"/>
          </a:p>
        </p:txBody>
      </p:sp>
      <p:pic>
        <p:nvPicPr>
          <p:cNvPr id="5122" name="Picture 2" descr="Afbeeldingsresultaat voor keep calm i am a holistic nu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2405" y="3062043"/>
            <a:ext cx="3600450" cy="360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710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1413" y="78059"/>
            <a:ext cx="9905998" cy="1070517"/>
          </a:xfrm>
        </p:spPr>
        <p:txBody>
          <a:bodyPr/>
          <a:lstStyle/>
          <a:p>
            <a:r>
              <a:rPr lang="en-US" b="1" dirty="0"/>
              <a:t>DE EMANCIPATORISCHE VISIE</a:t>
            </a:r>
            <a:endParaRPr lang="en-US" dirty="0"/>
          </a:p>
        </p:txBody>
      </p:sp>
      <p:sp>
        <p:nvSpPr>
          <p:cNvPr id="3" name="Tijdelijke aanduiding voor inhoud 2"/>
          <p:cNvSpPr>
            <a:spLocks noGrp="1"/>
          </p:cNvSpPr>
          <p:nvPr>
            <p:ph idx="1"/>
          </p:nvPr>
        </p:nvSpPr>
        <p:spPr>
          <a:xfrm>
            <a:off x="1141412" y="903250"/>
            <a:ext cx="9905999" cy="1828799"/>
          </a:xfrm>
        </p:spPr>
        <p:txBody>
          <a:bodyPr>
            <a:normAutofit lnSpcReduction="10000"/>
          </a:bodyPr>
          <a:lstStyle/>
          <a:p>
            <a:pPr marL="0" indent="0">
              <a:buNone/>
            </a:pPr>
            <a:r>
              <a:rPr lang="nl-NL" dirty="0"/>
              <a:t>De zorgvrager is zelf verantwoordelijk voor de zorg die hij krijgt en de zorg die hij daarbij zelf kan leveren (zelfzorg). Bij deze visie staat de zelfzorg voor het merendeel centraal, de professionele zorg is daarbij een aanvulling en zorgt alleen voor ondersteuning en advisering</a:t>
            </a:r>
            <a:endParaRPr lang="en-US" b="1" dirty="0"/>
          </a:p>
          <a:p>
            <a:endParaRPr lang="en-US" dirty="0"/>
          </a:p>
        </p:txBody>
      </p:sp>
      <p:pic>
        <p:nvPicPr>
          <p:cNvPr id="6" name="Picture 2" descr="Afbeeldingsresultaat voor zelfmanagement patient"/>
          <p:cNvPicPr/>
          <p:nvPr/>
        </p:nvPicPr>
        <p:blipFill rotWithShape="1">
          <a:blip r:embed="rId2">
            <a:extLst>
              <a:ext uri="{28A0092B-C50C-407E-A947-70E740481C1C}">
                <a14:useLocalDpi xmlns:a14="http://schemas.microsoft.com/office/drawing/2010/main" val="0"/>
              </a:ext>
            </a:extLst>
          </a:blip>
          <a:srcRect r="48148"/>
          <a:stretch/>
        </p:blipFill>
        <p:spPr bwMode="auto">
          <a:xfrm>
            <a:off x="6300439" y="2587083"/>
            <a:ext cx="4850780" cy="364705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08488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522F6F2-D276-4B44-927D-595B62E8F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angle 10">
              <a:extLst>
                <a:ext uri="{FF2B5EF4-FFF2-40B4-BE49-F238E27FC236}">
                  <a16:creationId xmlns:a16="http://schemas.microsoft.com/office/drawing/2014/main" id="{CE1A8443-DFAD-4C8E-A1D1-B1FFC23A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7C16C621-4F51-4093-B639-5E04CF0EA567}"/>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el 1"/>
          <p:cNvSpPr>
            <a:spLocks noGrp="1"/>
          </p:cNvSpPr>
          <p:nvPr>
            <p:ph type="title"/>
          </p:nvPr>
        </p:nvSpPr>
        <p:spPr>
          <a:xfrm>
            <a:off x="4996697" y="618518"/>
            <a:ext cx="6050713" cy="1478570"/>
          </a:xfrm>
        </p:spPr>
        <p:txBody>
          <a:bodyPr>
            <a:normAutofit/>
          </a:bodyPr>
          <a:lstStyle/>
          <a:p>
            <a:r>
              <a:rPr lang="en-US" dirty="0" err="1"/>
              <a:t>Jouw</a:t>
            </a:r>
            <a:r>
              <a:rPr lang="en-US" dirty="0"/>
              <a:t> </a:t>
            </a:r>
            <a:r>
              <a:rPr lang="en-US" dirty="0" err="1"/>
              <a:t>eigen</a:t>
            </a:r>
            <a:r>
              <a:rPr lang="en-US" dirty="0"/>
              <a:t> </a:t>
            </a:r>
            <a:r>
              <a:rPr lang="en-US" dirty="0" err="1"/>
              <a:t>visie</a:t>
            </a:r>
            <a:r>
              <a:rPr lang="en-US" dirty="0"/>
              <a:t> op </a:t>
            </a:r>
            <a:r>
              <a:rPr lang="en-US" dirty="0" err="1"/>
              <a:t>zorg</a:t>
            </a:r>
            <a:r>
              <a:rPr lang="en-US" dirty="0"/>
              <a:t>?</a:t>
            </a:r>
          </a:p>
        </p:txBody>
      </p:sp>
      <p:pic>
        <p:nvPicPr>
          <p:cNvPr id="5" name="Picture 5">
            <a:extLst>
              <a:ext uri="{FF2B5EF4-FFF2-40B4-BE49-F238E27FC236}">
                <a16:creationId xmlns:a16="http://schemas.microsoft.com/office/drawing/2014/main" id="{28D0C0B5-2779-4A60-BD64-3E48F168F57E}"/>
              </a:ext>
            </a:extLst>
          </p:cNvPr>
          <p:cNvPicPr>
            <a:picLocks noChangeAspect="1"/>
          </p:cNvPicPr>
          <p:nvPr/>
        </p:nvPicPr>
        <p:blipFill rotWithShape="1">
          <a:blip r:embed="rId4"/>
          <a:srcRect l="4069" r="5806"/>
          <a:stretch/>
        </p:blipFill>
        <p:spPr>
          <a:xfrm>
            <a:off x="-5597" y="10"/>
            <a:ext cx="4635583" cy="6857990"/>
          </a:xfrm>
          <a:prstGeom prst="rect">
            <a:avLst/>
          </a:prstGeom>
        </p:spPr>
      </p:pic>
      <p:grpSp>
        <p:nvGrpSpPr>
          <p:cNvPr id="14" name="Group 13">
            <a:extLst>
              <a:ext uri="{FF2B5EF4-FFF2-40B4-BE49-F238E27FC236}">
                <a16:creationId xmlns:a16="http://schemas.microsoft.com/office/drawing/2014/main" id="{9A210947-19DD-4D82-9001-EB4FD3CA88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5" name="Rectangle 14">
              <a:extLst>
                <a:ext uri="{FF2B5EF4-FFF2-40B4-BE49-F238E27FC236}">
                  <a16:creationId xmlns:a16="http://schemas.microsoft.com/office/drawing/2014/main" id="{308BA069-8E59-4A52-9D81-F41BB255CC1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6" name="Freeform 6">
              <a:extLst>
                <a:ext uri="{FF2B5EF4-FFF2-40B4-BE49-F238E27FC236}">
                  <a16:creationId xmlns:a16="http://schemas.microsoft.com/office/drawing/2014/main" id="{3F647F8A-2464-4A5A-BC19-757CDB00F6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Freeform 7">
              <a:extLst>
                <a:ext uri="{FF2B5EF4-FFF2-40B4-BE49-F238E27FC236}">
                  <a16:creationId xmlns:a16="http://schemas.microsoft.com/office/drawing/2014/main" id="{56E9E8F0-C005-4002-A7CC-050F4E163C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 name="Rectangle 17">
              <a:extLst>
                <a:ext uri="{FF2B5EF4-FFF2-40B4-BE49-F238E27FC236}">
                  <a16:creationId xmlns:a16="http://schemas.microsoft.com/office/drawing/2014/main" id="{6F73DD6E-B3F0-4263-B349-EF6F73438A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9" name="Freeform 9">
              <a:extLst>
                <a:ext uri="{FF2B5EF4-FFF2-40B4-BE49-F238E27FC236}">
                  <a16:creationId xmlns:a16="http://schemas.microsoft.com/office/drawing/2014/main" id="{819862A2-B765-4A89-A229-6D1389781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0">
              <a:extLst>
                <a:ext uri="{FF2B5EF4-FFF2-40B4-BE49-F238E27FC236}">
                  <a16:creationId xmlns:a16="http://schemas.microsoft.com/office/drawing/2014/main" id="{80B74F06-F12D-48F0-9469-1B41C8676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1">
              <a:extLst>
                <a:ext uri="{FF2B5EF4-FFF2-40B4-BE49-F238E27FC236}">
                  <a16:creationId xmlns:a16="http://schemas.microsoft.com/office/drawing/2014/main" id="{90B9E938-2C10-4FD4-A44B-AC2C6CCB5B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2">
              <a:extLst>
                <a:ext uri="{FF2B5EF4-FFF2-40B4-BE49-F238E27FC236}">
                  <a16:creationId xmlns:a16="http://schemas.microsoft.com/office/drawing/2014/main" id="{F9EFD92F-C67D-4998-BF9E-78AE28DF54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3">
              <a:extLst>
                <a:ext uri="{FF2B5EF4-FFF2-40B4-BE49-F238E27FC236}">
                  <a16:creationId xmlns:a16="http://schemas.microsoft.com/office/drawing/2014/main" id="{40A102B9-B463-49AA-80B5-DED0B2E43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4">
              <a:extLst>
                <a:ext uri="{FF2B5EF4-FFF2-40B4-BE49-F238E27FC236}">
                  <a16:creationId xmlns:a16="http://schemas.microsoft.com/office/drawing/2014/main" id="{D8FE84BD-D175-437D-B860-3715158CF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5">
              <a:extLst>
                <a:ext uri="{FF2B5EF4-FFF2-40B4-BE49-F238E27FC236}">
                  <a16:creationId xmlns:a16="http://schemas.microsoft.com/office/drawing/2014/main" id="{1577D13D-8777-48FE-8799-57CBDEA2AC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6">
              <a:extLst>
                <a:ext uri="{FF2B5EF4-FFF2-40B4-BE49-F238E27FC236}">
                  <a16:creationId xmlns:a16="http://schemas.microsoft.com/office/drawing/2014/main" id="{ADE86DE6-4A59-4BE5-B2C8-CB7C0FB965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7">
              <a:extLst>
                <a:ext uri="{FF2B5EF4-FFF2-40B4-BE49-F238E27FC236}">
                  <a16:creationId xmlns:a16="http://schemas.microsoft.com/office/drawing/2014/main" id="{5FD7F01E-86AB-47C1-81B1-419856314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8">
              <a:extLst>
                <a:ext uri="{FF2B5EF4-FFF2-40B4-BE49-F238E27FC236}">
                  <a16:creationId xmlns:a16="http://schemas.microsoft.com/office/drawing/2014/main" id="{953EB852-7AA6-40F7-A805-0FF04FAE8E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19">
              <a:extLst>
                <a:ext uri="{FF2B5EF4-FFF2-40B4-BE49-F238E27FC236}">
                  <a16:creationId xmlns:a16="http://schemas.microsoft.com/office/drawing/2014/main" id="{FA283238-23CF-4994-8E02-4EB5D97D8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0">
              <a:extLst>
                <a:ext uri="{FF2B5EF4-FFF2-40B4-BE49-F238E27FC236}">
                  <a16:creationId xmlns:a16="http://schemas.microsoft.com/office/drawing/2014/main" id="{AE2F0444-3560-46A9-85C6-AD9C4D7000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1">
              <a:extLst>
                <a:ext uri="{FF2B5EF4-FFF2-40B4-BE49-F238E27FC236}">
                  <a16:creationId xmlns:a16="http://schemas.microsoft.com/office/drawing/2014/main" id="{B69EAEB1-1086-4684-B20B-C6E250A90E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2">
              <a:extLst>
                <a:ext uri="{FF2B5EF4-FFF2-40B4-BE49-F238E27FC236}">
                  <a16:creationId xmlns:a16="http://schemas.microsoft.com/office/drawing/2014/main" id="{4C869530-8A60-4306-BC67-63294F9D5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3">
              <a:extLst>
                <a:ext uri="{FF2B5EF4-FFF2-40B4-BE49-F238E27FC236}">
                  <a16:creationId xmlns:a16="http://schemas.microsoft.com/office/drawing/2014/main" id="{EEBC3BC8-0066-4FFF-936E-746B47A0C3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4">
              <a:extLst>
                <a:ext uri="{FF2B5EF4-FFF2-40B4-BE49-F238E27FC236}">
                  <a16:creationId xmlns:a16="http://schemas.microsoft.com/office/drawing/2014/main" id="{7951EC55-DA0C-46F0-BF98-427078A66D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5">
              <a:extLst>
                <a:ext uri="{FF2B5EF4-FFF2-40B4-BE49-F238E27FC236}">
                  <a16:creationId xmlns:a16="http://schemas.microsoft.com/office/drawing/2014/main" id="{F40CBDE4-9D9D-471D-9C7E-D000C060B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6">
              <a:extLst>
                <a:ext uri="{FF2B5EF4-FFF2-40B4-BE49-F238E27FC236}">
                  <a16:creationId xmlns:a16="http://schemas.microsoft.com/office/drawing/2014/main" id="{4E63F3FC-5BCB-400B-8CBB-DB58CF61D6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7">
              <a:extLst>
                <a:ext uri="{FF2B5EF4-FFF2-40B4-BE49-F238E27FC236}">
                  <a16:creationId xmlns:a16="http://schemas.microsoft.com/office/drawing/2014/main" id="{CBE4FF3F-9B00-4479-9EC8-BADD8C77E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8">
              <a:extLst>
                <a:ext uri="{FF2B5EF4-FFF2-40B4-BE49-F238E27FC236}">
                  <a16:creationId xmlns:a16="http://schemas.microsoft.com/office/drawing/2014/main" id="{6BA6A1A3-FE7E-46C6-96C1-693C2E018A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29">
              <a:extLst>
                <a:ext uri="{FF2B5EF4-FFF2-40B4-BE49-F238E27FC236}">
                  <a16:creationId xmlns:a16="http://schemas.microsoft.com/office/drawing/2014/main" id="{114DA81D-9A00-4EB7-A592-23911BB14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0">
              <a:extLst>
                <a:ext uri="{FF2B5EF4-FFF2-40B4-BE49-F238E27FC236}">
                  <a16:creationId xmlns:a16="http://schemas.microsoft.com/office/drawing/2014/main" id="{DB83C953-DA56-415B-943C-6669B401A8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1">
              <a:extLst>
                <a:ext uri="{FF2B5EF4-FFF2-40B4-BE49-F238E27FC236}">
                  <a16:creationId xmlns:a16="http://schemas.microsoft.com/office/drawing/2014/main" id="{51B3F681-1B14-43A9-AD7C-3337BF646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32">
              <a:extLst>
                <a:ext uri="{FF2B5EF4-FFF2-40B4-BE49-F238E27FC236}">
                  <a16:creationId xmlns:a16="http://schemas.microsoft.com/office/drawing/2014/main" id="{9FFEE267-6F5A-4942-9CCD-93E0FD722B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Rectangle 42">
              <a:extLst>
                <a:ext uri="{FF2B5EF4-FFF2-40B4-BE49-F238E27FC236}">
                  <a16:creationId xmlns:a16="http://schemas.microsoft.com/office/drawing/2014/main" id="{D473DF80-FE50-4F0F-9AF3-BE37ACE6B91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4" name="Freeform 34">
              <a:extLst>
                <a:ext uri="{FF2B5EF4-FFF2-40B4-BE49-F238E27FC236}">
                  <a16:creationId xmlns:a16="http://schemas.microsoft.com/office/drawing/2014/main" id="{D2426B62-A33A-419E-B4DF-42543C4CC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1790CDFA-5E0D-467A-B0CA-637136309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54F41241-7241-4D2A-BDEA-28406C41D5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351E54C3-3D62-48EA-A2DC-D1570769C2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F08D2F28-5814-4CA4-A46E-C82FE6EF5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D308FFD9-83B2-4D86-8A5B-CE9F07E8E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E6A3BE28-5E73-44F0-AA57-58DAD5DD05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1">
              <a:extLst>
                <a:ext uri="{FF2B5EF4-FFF2-40B4-BE49-F238E27FC236}">
                  <a16:creationId xmlns:a16="http://schemas.microsoft.com/office/drawing/2014/main" id="{7ACED00D-535A-4494-8BFA-78E58A2D56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2">
              <a:extLst>
                <a:ext uri="{FF2B5EF4-FFF2-40B4-BE49-F238E27FC236}">
                  <a16:creationId xmlns:a16="http://schemas.microsoft.com/office/drawing/2014/main" id="{0C7D7BCF-768E-4C0D-857A-63BBA8F9BF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3">
              <a:extLst>
                <a:ext uri="{FF2B5EF4-FFF2-40B4-BE49-F238E27FC236}">
                  <a16:creationId xmlns:a16="http://schemas.microsoft.com/office/drawing/2014/main" id="{29401C0B-5EF6-49A6-A9F6-DAC32B3B6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44">
              <a:extLst>
                <a:ext uri="{FF2B5EF4-FFF2-40B4-BE49-F238E27FC236}">
                  <a16:creationId xmlns:a16="http://schemas.microsoft.com/office/drawing/2014/main" id="{F6DF5234-BC86-4ABB-A7ED-575143C6A4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Rectangle 54">
              <a:extLst>
                <a:ext uri="{FF2B5EF4-FFF2-40B4-BE49-F238E27FC236}">
                  <a16:creationId xmlns:a16="http://schemas.microsoft.com/office/drawing/2014/main" id="{E4863625-8438-4877-9681-839C192C611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6" name="Freeform 46">
              <a:extLst>
                <a:ext uri="{FF2B5EF4-FFF2-40B4-BE49-F238E27FC236}">
                  <a16:creationId xmlns:a16="http://schemas.microsoft.com/office/drawing/2014/main" id="{8A1D47CD-E2C4-4AD2-B105-655BB09052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7">
              <a:extLst>
                <a:ext uri="{FF2B5EF4-FFF2-40B4-BE49-F238E27FC236}">
                  <a16:creationId xmlns:a16="http://schemas.microsoft.com/office/drawing/2014/main" id="{4D816259-D8E8-4E5C-A2CF-8C8AFB8057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8">
              <a:extLst>
                <a:ext uri="{FF2B5EF4-FFF2-40B4-BE49-F238E27FC236}">
                  <a16:creationId xmlns:a16="http://schemas.microsoft.com/office/drawing/2014/main" id="{6377A258-3874-44DB-99C9-C4EA6F7AA2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49">
              <a:extLst>
                <a:ext uri="{FF2B5EF4-FFF2-40B4-BE49-F238E27FC236}">
                  <a16:creationId xmlns:a16="http://schemas.microsoft.com/office/drawing/2014/main" id="{A3902333-5178-425F-AA5F-14ABBEDAEF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0">
              <a:extLst>
                <a:ext uri="{FF2B5EF4-FFF2-40B4-BE49-F238E27FC236}">
                  <a16:creationId xmlns:a16="http://schemas.microsoft.com/office/drawing/2014/main" id="{090FF72C-8743-4B55-99A4-E62D6A4B20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1">
              <a:extLst>
                <a:ext uri="{FF2B5EF4-FFF2-40B4-BE49-F238E27FC236}">
                  <a16:creationId xmlns:a16="http://schemas.microsoft.com/office/drawing/2014/main" id="{BFCE6B39-2A20-4DB5-BA8E-2FA60B460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2">
              <a:extLst>
                <a:ext uri="{FF2B5EF4-FFF2-40B4-BE49-F238E27FC236}">
                  <a16:creationId xmlns:a16="http://schemas.microsoft.com/office/drawing/2014/main" id="{A9F068E0-CF7F-474D-9118-50619A6E1C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3">
              <a:extLst>
                <a:ext uri="{FF2B5EF4-FFF2-40B4-BE49-F238E27FC236}">
                  <a16:creationId xmlns:a16="http://schemas.microsoft.com/office/drawing/2014/main" id="{CEE9ADFF-5205-4783-ADA2-655A73DB47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4">
              <a:extLst>
                <a:ext uri="{FF2B5EF4-FFF2-40B4-BE49-F238E27FC236}">
                  <a16:creationId xmlns:a16="http://schemas.microsoft.com/office/drawing/2014/main" id="{B28123C4-0A50-4115-936C-C659A9129A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5">
              <a:extLst>
                <a:ext uri="{FF2B5EF4-FFF2-40B4-BE49-F238E27FC236}">
                  <a16:creationId xmlns:a16="http://schemas.microsoft.com/office/drawing/2014/main" id="{09B49DB9-536F-45DE-9352-5095C8D838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6">
              <a:extLst>
                <a:ext uri="{FF2B5EF4-FFF2-40B4-BE49-F238E27FC236}">
                  <a16:creationId xmlns:a16="http://schemas.microsoft.com/office/drawing/2014/main" id="{43C4B12A-C5E9-47A5-9B04-5D2186A074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7">
              <a:extLst>
                <a:ext uri="{FF2B5EF4-FFF2-40B4-BE49-F238E27FC236}">
                  <a16:creationId xmlns:a16="http://schemas.microsoft.com/office/drawing/2014/main" id="{A01B0DF5-9122-4E62-BF5B-0CCE0A5457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8" name="Freeform 58">
              <a:extLst>
                <a:ext uri="{FF2B5EF4-FFF2-40B4-BE49-F238E27FC236}">
                  <a16:creationId xmlns:a16="http://schemas.microsoft.com/office/drawing/2014/main" id="{3ED6B441-A89D-4565-949B-4C4AB6DC95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Tijdelijke aanduiding voor inhoud 2"/>
          <p:cNvSpPr>
            <a:spLocks noGrp="1"/>
          </p:cNvSpPr>
          <p:nvPr>
            <p:ph idx="1"/>
          </p:nvPr>
        </p:nvSpPr>
        <p:spPr>
          <a:xfrm>
            <a:off x="4968958" y="2249487"/>
            <a:ext cx="6078453" cy="3541714"/>
          </a:xfrm>
        </p:spPr>
        <p:txBody>
          <a:bodyPr>
            <a:normAutofit/>
          </a:bodyPr>
          <a:lstStyle/>
          <a:p>
            <a:pPr marL="0" indent="0">
              <a:buNone/>
            </a:pPr>
            <a:r>
              <a:rPr lang="en-US" dirty="0"/>
              <a:t>Die </a:t>
            </a:r>
            <a:r>
              <a:rPr lang="en-US" dirty="0" err="1"/>
              <a:t>ontwikkel</a:t>
            </a:r>
            <a:r>
              <a:rPr lang="en-US" dirty="0"/>
              <a:t> je </a:t>
            </a:r>
            <a:r>
              <a:rPr lang="en-US" dirty="0" err="1"/>
              <a:t>tijdens</a:t>
            </a:r>
            <a:r>
              <a:rPr lang="en-US" dirty="0"/>
              <a:t> </a:t>
            </a:r>
            <a:r>
              <a:rPr lang="en-US" dirty="0" err="1"/>
              <a:t>deze</a:t>
            </a:r>
            <a:r>
              <a:rPr lang="en-US" dirty="0"/>
              <a:t> </a:t>
            </a:r>
            <a:r>
              <a:rPr lang="en-US" dirty="0" err="1"/>
              <a:t>opleiding</a:t>
            </a:r>
            <a:r>
              <a:rPr lang="en-US" dirty="0"/>
              <a:t>, </a:t>
            </a:r>
            <a:r>
              <a:rPr lang="en-US" dirty="0" err="1"/>
              <a:t>tijdens</a:t>
            </a:r>
            <a:r>
              <a:rPr lang="en-US" dirty="0"/>
              <a:t> je stages </a:t>
            </a:r>
            <a:r>
              <a:rPr lang="en-US" dirty="0" err="1"/>
              <a:t>en</a:t>
            </a:r>
            <a:r>
              <a:rPr lang="en-US" dirty="0"/>
              <a:t> </a:t>
            </a:r>
            <a:r>
              <a:rPr lang="en-US" dirty="0" err="1"/>
              <a:t>ook</a:t>
            </a:r>
            <a:r>
              <a:rPr lang="en-US" dirty="0"/>
              <a:t> </a:t>
            </a:r>
            <a:r>
              <a:rPr lang="en-US" dirty="0" err="1"/>
              <a:t>als</a:t>
            </a:r>
            <a:r>
              <a:rPr lang="en-US" dirty="0"/>
              <a:t> je </a:t>
            </a:r>
            <a:r>
              <a:rPr lang="en-US" dirty="0" err="1"/>
              <a:t>eenmaal</a:t>
            </a:r>
            <a:r>
              <a:rPr lang="en-US" dirty="0"/>
              <a:t> </a:t>
            </a:r>
            <a:r>
              <a:rPr lang="en-US" dirty="0" err="1"/>
              <a:t>gediplomeerd</a:t>
            </a:r>
            <a:r>
              <a:rPr lang="en-US" dirty="0"/>
              <a:t> bent: je </a:t>
            </a:r>
            <a:r>
              <a:rPr lang="en-US" dirty="0" err="1"/>
              <a:t>visie</a:t>
            </a:r>
            <a:r>
              <a:rPr lang="en-US" dirty="0"/>
              <a:t> op </a:t>
            </a:r>
            <a:r>
              <a:rPr lang="en-US" dirty="0" err="1"/>
              <a:t>zorg</a:t>
            </a:r>
            <a:r>
              <a:rPr lang="en-US" dirty="0"/>
              <a:t> </a:t>
            </a:r>
            <a:r>
              <a:rPr lang="en-US" dirty="0" err="1"/>
              <a:t>zal</a:t>
            </a:r>
            <a:r>
              <a:rPr lang="en-US" dirty="0"/>
              <a:t> </a:t>
            </a:r>
            <a:r>
              <a:rPr lang="en-US" dirty="0" err="1"/>
              <a:t>zich</a:t>
            </a:r>
            <a:r>
              <a:rPr lang="en-US" dirty="0"/>
              <a:t> </a:t>
            </a:r>
            <a:r>
              <a:rPr lang="en-US" dirty="0" err="1"/>
              <a:t>blijven</a:t>
            </a:r>
            <a:r>
              <a:rPr lang="en-US" dirty="0"/>
              <a:t> </a:t>
            </a:r>
            <a:r>
              <a:rPr lang="en-US" dirty="0" err="1"/>
              <a:t>ontwikkelen</a:t>
            </a:r>
            <a:endParaRPr lang="en-US" dirty="0"/>
          </a:p>
        </p:txBody>
      </p:sp>
    </p:spTree>
    <p:extLst>
      <p:ext uri="{BB962C8B-B14F-4D97-AF65-F5344CB8AC3E}">
        <p14:creationId xmlns:p14="http://schemas.microsoft.com/office/powerpoint/2010/main" val="2357725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Een</a:t>
            </a:r>
            <a:r>
              <a:rPr lang="en-US" dirty="0"/>
              <a:t> </a:t>
            </a:r>
            <a:r>
              <a:rPr lang="en-US" dirty="0" err="1"/>
              <a:t>verpleegkundige</a:t>
            </a:r>
            <a:r>
              <a:rPr lang="en-US" dirty="0"/>
              <a:t> met </a:t>
            </a:r>
            <a:r>
              <a:rPr lang="en-US" dirty="0" err="1"/>
              <a:t>een</a:t>
            </a:r>
            <a:r>
              <a:rPr lang="en-US" dirty="0"/>
              <a:t> </a:t>
            </a:r>
            <a:r>
              <a:rPr lang="en-US" dirty="0" err="1"/>
              <a:t>opvallende</a:t>
            </a:r>
            <a:r>
              <a:rPr lang="en-US" dirty="0"/>
              <a:t> </a:t>
            </a:r>
            <a:r>
              <a:rPr lang="en-US" dirty="0" err="1"/>
              <a:t>visie</a:t>
            </a:r>
            <a:r>
              <a:rPr lang="en-US" dirty="0"/>
              <a:t> op de </a:t>
            </a:r>
            <a:r>
              <a:rPr lang="en-US" dirty="0" err="1"/>
              <a:t>thuiszorg</a:t>
            </a:r>
            <a:r>
              <a:rPr lang="en-US" dirty="0"/>
              <a:t>: Jos de Blok</a:t>
            </a:r>
          </a:p>
        </p:txBody>
      </p:sp>
      <p:sp>
        <p:nvSpPr>
          <p:cNvPr id="3" name="Tijdelijke aanduiding voor inhoud 2"/>
          <p:cNvSpPr>
            <a:spLocks noGrp="1"/>
          </p:cNvSpPr>
          <p:nvPr>
            <p:ph idx="1"/>
          </p:nvPr>
        </p:nvSpPr>
        <p:spPr>
          <a:xfrm>
            <a:off x="1141412" y="3021979"/>
            <a:ext cx="9905999" cy="2769221"/>
          </a:xfrm>
        </p:spPr>
        <p:txBody>
          <a:bodyPr>
            <a:normAutofit/>
          </a:bodyPr>
          <a:lstStyle/>
          <a:p>
            <a:r>
              <a:rPr lang="en-US" dirty="0"/>
              <a:t>Minder managers; </a:t>
            </a:r>
            <a:r>
              <a:rPr lang="en-US" dirty="0" err="1"/>
              <a:t>dus</a:t>
            </a:r>
            <a:r>
              <a:rPr lang="en-US" dirty="0"/>
              <a:t> </a:t>
            </a:r>
            <a:r>
              <a:rPr lang="en-US" dirty="0" err="1"/>
              <a:t>meer</a:t>
            </a:r>
            <a:r>
              <a:rPr lang="en-US" dirty="0"/>
              <a:t> geld over</a:t>
            </a:r>
          </a:p>
          <a:p>
            <a:r>
              <a:rPr lang="en-US" dirty="0" err="1"/>
              <a:t>Zelfsturende</a:t>
            </a:r>
            <a:r>
              <a:rPr lang="en-US" dirty="0"/>
              <a:t> </a:t>
            </a:r>
            <a:r>
              <a:rPr lang="en-US" dirty="0" err="1"/>
              <a:t>kleine</a:t>
            </a:r>
            <a:r>
              <a:rPr lang="en-US" dirty="0"/>
              <a:t> </a:t>
            </a:r>
            <a:r>
              <a:rPr lang="en-US" dirty="0" err="1"/>
              <a:t>wijkteams</a:t>
            </a:r>
            <a:r>
              <a:rPr lang="en-US" dirty="0"/>
              <a:t>; 24/7</a:t>
            </a:r>
          </a:p>
          <a:p>
            <a:r>
              <a:rPr lang="en-US" dirty="0" err="1"/>
              <a:t>Nadruk</a:t>
            </a:r>
            <a:r>
              <a:rPr lang="en-US" dirty="0"/>
              <a:t> </a:t>
            </a:r>
            <a:r>
              <a:rPr lang="en-US" dirty="0" err="1"/>
              <a:t>ligt</a:t>
            </a:r>
            <a:r>
              <a:rPr lang="en-US" dirty="0"/>
              <a:t> op de </a:t>
            </a:r>
            <a:r>
              <a:rPr lang="en-US" dirty="0" err="1"/>
              <a:t>zorg</a:t>
            </a:r>
            <a:r>
              <a:rPr lang="en-US" dirty="0"/>
              <a:t> </a:t>
            </a:r>
            <a:r>
              <a:rPr lang="en-US" dirty="0" err="1"/>
              <a:t>ipv</a:t>
            </a:r>
            <a:r>
              <a:rPr lang="en-US" dirty="0"/>
              <a:t> op de </a:t>
            </a:r>
            <a:r>
              <a:rPr lang="en-US" dirty="0" err="1"/>
              <a:t>administratie</a:t>
            </a:r>
            <a:endParaRPr lang="en-US" dirty="0"/>
          </a:p>
          <a:p>
            <a:r>
              <a:rPr lang="nl-NL" dirty="0"/>
              <a:t>Verpleegkundige houden zelf hun uren en productiviteit bij.</a:t>
            </a:r>
            <a:endParaRPr lang="en-US" dirty="0"/>
          </a:p>
          <a:p>
            <a:endParaRPr lang="nl-NL" dirty="0"/>
          </a:p>
          <a:p>
            <a:pPr marL="0" indent="0">
              <a:buNone/>
            </a:pPr>
            <a:endParaRPr lang="en-US" dirty="0"/>
          </a:p>
        </p:txBody>
      </p:sp>
      <p:pic>
        <p:nvPicPr>
          <p:cNvPr id="4" name="Picture 6" descr="Afbeeldingsresultaat voor jos de bl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4521" y="1807157"/>
            <a:ext cx="3810000"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382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hlinkClick r:id="rId2"/>
              </a:rPr>
              <a:t>https://youtu.be/Ndxdq_bUCwM</a:t>
            </a:r>
            <a:br>
              <a:rPr lang="nl-NL" dirty="0"/>
            </a:br>
            <a:endParaRPr lang="en-US" dirty="0"/>
          </a:p>
        </p:txBody>
      </p:sp>
      <p:pic>
        <p:nvPicPr>
          <p:cNvPr id="7172" name="Picture 4" descr="Afbeeldingsresultaat voor buurtzor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50456" y="2292396"/>
            <a:ext cx="4328191" cy="289216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528DBDCB-AC89-4F93-8A56-A387A5DE1731}"/>
              </a:ext>
            </a:extLst>
          </p:cNvPr>
          <p:cNvSpPr txBox="1"/>
          <p:nvPr/>
        </p:nvSpPr>
        <p:spPr>
          <a:xfrm>
            <a:off x="1313353" y="3062796"/>
            <a:ext cx="4945404" cy="1477328"/>
          </a:xfrm>
          <a:prstGeom prst="rect">
            <a:avLst/>
          </a:prstGeom>
          <a:noFill/>
        </p:spPr>
        <p:txBody>
          <a:bodyPr wrap="square" rtlCol="0">
            <a:spAutoFit/>
          </a:bodyPr>
          <a:lstStyle/>
          <a:p>
            <a:r>
              <a:rPr lang="nl-NL" dirty="0"/>
              <a:t>Bekijk het filmpje van Jos de Blok klassikaal.</a:t>
            </a:r>
          </a:p>
          <a:p>
            <a:r>
              <a:rPr lang="nl-NL" dirty="0"/>
              <a:t> </a:t>
            </a:r>
          </a:p>
          <a:p>
            <a:pPr marL="285750" indent="-285750">
              <a:buFont typeface="Arial" panose="020B0604020202020204" pitchFamily="34" charset="0"/>
              <a:buChar char="•"/>
            </a:pPr>
            <a:r>
              <a:rPr lang="nl-NL" dirty="0"/>
              <a:t>Wat vinden we van dit filmpje?</a:t>
            </a:r>
          </a:p>
          <a:p>
            <a:pPr marL="285750" indent="-285750">
              <a:buFont typeface="Arial" panose="020B0604020202020204" pitchFamily="34" charset="0"/>
              <a:buChar char="•"/>
            </a:pPr>
            <a:r>
              <a:rPr lang="nl-NL" dirty="0"/>
              <a:t>En wat vind je van de standpunten van Jos?</a:t>
            </a:r>
          </a:p>
          <a:p>
            <a:pPr marL="285750" indent="-285750">
              <a:buFont typeface="Arial" panose="020B0604020202020204" pitchFamily="34" charset="0"/>
              <a:buChar char="•"/>
            </a:pPr>
            <a:r>
              <a:rPr lang="nl-NL" dirty="0"/>
              <a:t>Zou jij in zo’n team willen of kunnen werken?</a:t>
            </a:r>
          </a:p>
        </p:txBody>
      </p:sp>
    </p:spTree>
    <p:extLst>
      <p:ext uri="{BB962C8B-B14F-4D97-AF65-F5344CB8AC3E}">
        <p14:creationId xmlns:p14="http://schemas.microsoft.com/office/powerpoint/2010/main" val="5275915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FCAFF7C2DFDD408E0B5A79792CD6D9" ma:contentTypeVersion="12" ma:contentTypeDescription="Een nieuw document maken." ma:contentTypeScope="" ma:versionID="27f68efc83a165104e2bf09beefca2c7">
  <xsd:schema xmlns:xsd="http://www.w3.org/2001/XMLSchema" xmlns:xs="http://www.w3.org/2001/XMLSchema" xmlns:p="http://schemas.microsoft.com/office/2006/metadata/properties" xmlns:ns3="57eda7aa-7cec-4011-b6bc-f65575d7256d" xmlns:ns4="3f0503e6-0cb1-4081-954a-1a318a7cfdea" targetNamespace="http://schemas.microsoft.com/office/2006/metadata/properties" ma:root="true" ma:fieldsID="2b94d8ca33c60728c804942b9c0bcb65" ns3:_="" ns4:_="">
    <xsd:import namespace="57eda7aa-7cec-4011-b6bc-f65575d7256d"/>
    <xsd:import namespace="3f0503e6-0cb1-4081-954a-1a318a7cfdea"/>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da7aa-7cec-4011-b6bc-f65575d7256d"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element name="LastSharedByUser" ma:index="11" nillable="true" ma:displayName="Laatst gedeeld, per gebruiker" ma:internalName="LastSharedByUser" ma:readOnly="true">
      <xsd:simpleType>
        <xsd:restriction base="dms:Note">
          <xsd:maxLength value="255"/>
        </xsd:restriction>
      </xsd:simpleType>
    </xsd:element>
    <xsd:element name="LastSharedByTime" ma:index="12"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f0503e6-0cb1-4081-954a-1a318a7cfdea"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66A60C-8612-49C3-8F9E-DF15467CD55E}">
  <ds:schemaRefs>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http://www.w3.org/XML/1998/namespace"/>
    <ds:schemaRef ds:uri="http://purl.org/dc/terms/"/>
    <ds:schemaRef ds:uri="http://schemas.microsoft.com/office/infopath/2007/PartnerControls"/>
    <ds:schemaRef ds:uri="3f0503e6-0cb1-4081-954a-1a318a7cfdea"/>
    <ds:schemaRef ds:uri="57eda7aa-7cec-4011-b6bc-f65575d7256d"/>
  </ds:schemaRefs>
</ds:datastoreItem>
</file>

<file path=customXml/itemProps2.xml><?xml version="1.0" encoding="utf-8"?>
<ds:datastoreItem xmlns:ds="http://schemas.openxmlformats.org/officeDocument/2006/customXml" ds:itemID="{E04E9C30-2313-4F86-AEE4-B7D8C505C6FA}">
  <ds:schemaRefs>
    <ds:schemaRef ds:uri="http://schemas.microsoft.com/sharepoint/v3/contenttype/forms"/>
  </ds:schemaRefs>
</ds:datastoreItem>
</file>

<file path=customXml/itemProps3.xml><?xml version="1.0" encoding="utf-8"?>
<ds:datastoreItem xmlns:ds="http://schemas.openxmlformats.org/officeDocument/2006/customXml" ds:itemID="{F1BD86A9-627F-42C7-AB0E-5FC2451E8D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eda7aa-7cec-4011-b6bc-f65575d7256d"/>
    <ds:schemaRef ds:uri="3f0503e6-0cb1-4081-954a-1a318a7cf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TM04033919[[fn=Circuit]]</Template>
  <TotalTime>193</TotalTime>
  <Words>487</Words>
  <Application>Microsoft Office PowerPoint</Application>
  <PresentationFormat>Breedbeeld</PresentationFormat>
  <Paragraphs>54</Paragraphs>
  <Slides>15</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15</vt:i4>
      </vt:variant>
    </vt:vector>
  </HeadingPairs>
  <TitlesOfParts>
    <vt:vector size="18" baseType="lpstr">
      <vt:lpstr>Arial</vt:lpstr>
      <vt:lpstr>Tw Cen MT</vt:lpstr>
      <vt:lpstr>Circuit</vt:lpstr>
      <vt:lpstr>Professioneel handelen  Visie op zorg. </vt:lpstr>
      <vt:lpstr>In deze PPT:</vt:lpstr>
      <vt:lpstr>Drie visies binnen de zorg:</vt:lpstr>
      <vt:lpstr>DE TRADITIONELE / MEDISCHE VISIE:</vt:lpstr>
      <vt:lpstr>dE HOLISTISCHE VISIE:</vt:lpstr>
      <vt:lpstr>DE EMANCIPATORISCHE VISIE</vt:lpstr>
      <vt:lpstr>Jouw eigen visie op zorg?</vt:lpstr>
      <vt:lpstr>Een verpleegkundige met een opvallende visie op de thuiszorg: Jos de Blok</vt:lpstr>
      <vt:lpstr>https://youtu.be/Ndxdq_bUCwM </vt:lpstr>
      <vt:lpstr>Missie, visie en doelstellingen van instellingen</vt:lpstr>
      <vt:lpstr>Voorbeeld van een woonzorgcentrum</vt:lpstr>
      <vt:lpstr>Wil je hier werken?</vt:lpstr>
      <vt:lpstr>Nog een voorbeeld van een zorginstelling:</vt:lpstr>
      <vt:lpstr>Wil je hier werken?</vt:lpstr>
      <vt:lpstr>Einde !</vt:lpstr>
    </vt:vector>
  </TitlesOfParts>
  <Company>MBO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Dorine van Maanen - Pieterse</dc:creator>
  <cp:lastModifiedBy>Kim Gevers - van Uden</cp:lastModifiedBy>
  <cp:revision>28</cp:revision>
  <dcterms:created xsi:type="dcterms:W3CDTF">2019-07-15T09:57:07Z</dcterms:created>
  <dcterms:modified xsi:type="dcterms:W3CDTF">2022-03-25T07:39:14Z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0x0101008DFCAFF7C2DFDD408E0B5A79792CD6D9</vt:lpwstr>
  </property>
</Properties>
</file>